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1"/>
  </p:notesMasterIdLst>
  <p:sldIdLst>
    <p:sldId id="256" r:id="rId2"/>
    <p:sldId id="257" r:id="rId3"/>
    <p:sldId id="258" r:id="rId4"/>
    <p:sldId id="260" r:id="rId5"/>
    <p:sldId id="261" r:id="rId6"/>
    <p:sldId id="271" r:id="rId7"/>
    <p:sldId id="272" r:id="rId8"/>
    <p:sldId id="262" r:id="rId9"/>
    <p:sldId id="270" r:id="rId10"/>
  </p:sldIdLst>
  <p:sldSz cx="18288000" cy="10287000"/>
  <p:notesSz cx="6858000" cy="9144000"/>
  <p:embeddedFontLst>
    <p:embeddedFont>
      <p:font typeface="Agrandir Wide Bold" panose="020B0604020202020204" charset="0"/>
      <p:regular r:id="rId12"/>
    </p:embeddedFont>
    <p:embeddedFont>
      <p:font typeface="Agrandir Wide Medium" panose="020B0604020202020204" charset="0"/>
      <p:regular r:id="rId13"/>
    </p:embeddedFont>
    <p:embeddedFont>
      <p:font typeface="Alfa Slab One" panose="020B0604020202020204" charset="0"/>
      <p:regular r:id="rId14"/>
    </p:embeddedFont>
    <p:embeddedFont>
      <p:font typeface="Calibri" panose="020F0502020204030204" pitchFamily="34" charset="0"/>
      <p:regular r:id="rId15"/>
      <p:bold r:id="rId16"/>
      <p:italic r:id="rId17"/>
      <p:boldItalic r:id="rId18"/>
    </p:embeddedFont>
    <p:embeddedFont>
      <p:font typeface="Noto Sans Bold" panose="020B0802040504020204" charset="0"/>
      <p:regular r:id="rId19"/>
    </p:embeddedFont>
    <p:embeddedFont>
      <p:font typeface="Telegraf" panose="020B0604020202020204" charset="0"/>
      <p:regular r:id="rId20"/>
    </p:embeddedFont>
    <p:embeddedFont>
      <p:font typeface="Telegraf Bold" panose="020B0604020202020204" charset="0"/>
      <p:regular r:id="rId21"/>
    </p:embeddedFont>
    <p:embeddedFont>
      <p:font typeface="Times Neue Roman" panose="020B0604020202020204" charset="0"/>
      <p:regular r:id="rId22"/>
    </p:embeddedFont>
    <p:embeddedFont>
      <p:font typeface="Times Neue Roman Bol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2" d="100"/>
          <a:sy n="72" d="100"/>
        </p:scale>
        <p:origin x="654"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png>
</file>

<file path=ppt/media/image3.sv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C122CE-FB50-41B8-8BC4-B5B3ABA552F3}" type="datetimeFigureOut">
              <a:rPr lang="en-US" smtClean="0"/>
              <a:t>4/7/2023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E8C3CE-8D6B-4A5D-ADA4-BD592B2C31BB}" type="slidenum">
              <a:rPr lang="en-US" smtClean="0"/>
              <a:t>‹#›</a:t>
            </a:fld>
            <a:endParaRPr lang="en-US"/>
          </a:p>
        </p:txBody>
      </p:sp>
    </p:spTree>
    <p:extLst>
      <p:ext uri="{BB962C8B-B14F-4D97-AF65-F5344CB8AC3E}">
        <p14:creationId xmlns:p14="http://schemas.microsoft.com/office/powerpoint/2010/main" val="2802863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E8C3CE-8D6B-4A5D-ADA4-BD592B2C31BB}" type="slidenum">
              <a:rPr lang="en-US" smtClean="0"/>
              <a:t>3</a:t>
            </a:fld>
            <a:endParaRPr lang="en-US"/>
          </a:p>
        </p:txBody>
      </p:sp>
    </p:spTree>
    <p:extLst>
      <p:ext uri="{BB962C8B-B14F-4D97-AF65-F5344CB8AC3E}">
        <p14:creationId xmlns:p14="http://schemas.microsoft.com/office/powerpoint/2010/main" val="3423684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l="-8000" t="-24000" r="-11000" b="-25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4/7/2023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3.svg"/><Relationship Id="rId7"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5.svg"/><Relationship Id="rId4" Type="http://schemas.openxmlformats.org/officeDocument/2006/relationships/image" Target="../media/image4.png"/><Relationship Id="rId9" Type="http://schemas.openxmlformats.org/officeDocument/2006/relationships/image" Target="../media/image11.png"/></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3.svg"/><Relationship Id="rId7"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5.sv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8"/>
          <p:cNvSpPr txBox="1"/>
          <p:nvPr/>
        </p:nvSpPr>
        <p:spPr>
          <a:xfrm>
            <a:off x="13012878" y="600075"/>
            <a:ext cx="4600676" cy="428526"/>
          </a:xfrm>
          <a:prstGeom prst="rect">
            <a:avLst/>
          </a:prstGeom>
        </p:spPr>
        <p:txBody>
          <a:bodyPr lIns="0" tIns="0" rIns="0" bIns="0" rtlCol="0" anchor="t">
            <a:spAutoFit/>
          </a:bodyPr>
          <a:lstStyle/>
          <a:p>
            <a:pPr marL="0" lvl="0" indent="0" algn="r">
              <a:lnSpc>
                <a:spcPts val="3120"/>
              </a:lnSpc>
            </a:pPr>
            <a:r>
              <a:rPr lang="en-US" sz="2600" dirty="0">
                <a:solidFill>
                  <a:srgbClr val="000000"/>
                </a:solidFill>
                <a:latin typeface="Telegraf Bold"/>
              </a:rPr>
              <a:t> Thursday , January 5 ,2023</a:t>
            </a:r>
          </a:p>
        </p:txBody>
      </p:sp>
      <p:sp>
        <p:nvSpPr>
          <p:cNvPr id="9" name="TextBox 9"/>
          <p:cNvSpPr txBox="1"/>
          <p:nvPr/>
        </p:nvSpPr>
        <p:spPr>
          <a:xfrm>
            <a:off x="531859" y="552516"/>
            <a:ext cx="8612141" cy="1028634"/>
          </a:xfrm>
          <a:prstGeom prst="rect">
            <a:avLst/>
          </a:prstGeom>
        </p:spPr>
        <p:txBody>
          <a:bodyPr lIns="0" tIns="0" rIns="0" bIns="0" rtlCol="0" anchor="t">
            <a:spAutoFit/>
          </a:bodyPr>
          <a:lstStyle/>
          <a:p>
            <a:pPr>
              <a:lnSpc>
                <a:spcPts val="3959"/>
              </a:lnSpc>
            </a:pPr>
            <a:r>
              <a:rPr lang="en-US" sz="3299">
                <a:solidFill>
                  <a:srgbClr val="000000"/>
                </a:solidFill>
                <a:latin typeface="Telegraf Bold"/>
              </a:rPr>
              <a:t>HANOI UNIVERSITY OF INDUSTRY</a:t>
            </a:r>
          </a:p>
          <a:p>
            <a:pPr marL="0" lvl="0" indent="0">
              <a:lnSpc>
                <a:spcPts val="3959"/>
              </a:lnSpc>
            </a:pPr>
            <a:endParaRPr lang="en-US" sz="3299">
              <a:solidFill>
                <a:srgbClr val="000000"/>
              </a:solidFill>
              <a:latin typeface="Telegraf Bold"/>
            </a:endParaRPr>
          </a:p>
        </p:txBody>
      </p:sp>
      <p:grpSp>
        <p:nvGrpSpPr>
          <p:cNvPr id="10" name="Group 10"/>
          <p:cNvGrpSpPr/>
          <p:nvPr/>
        </p:nvGrpSpPr>
        <p:grpSpPr>
          <a:xfrm>
            <a:off x="1207319" y="1688908"/>
            <a:ext cx="15566756" cy="7210285"/>
            <a:chOff x="0" y="0"/>
            <a:chExt cx="8937417" cy="4139676"/>
          </a:xfrm>
        </p:grpSpPr>
        <p:sp>
          <p:nvSpPr>
            <p:cNvPr id="11" name="Freeform 11"/>
            <p:cNvSpPr/>
            <p:nvPr/>
          </p:nvSpPr>
          <p:spPr>
            <a:xfrm>
              <a:off x="80010" y="80010"/>
              <a:ext cx="8844706" cy="4046966"/>
            </a:xfrm>
            <a:custGeom>
              <a:avLst/>
              <a:gdLst/>
              <a:ahLst/>
              <a:cxnLst/>
              <a:rect l="l" t="t" r="r" b="b"/>
              <a:pathLst>
                <a:path w="8844706" h="4046966">
                  <a:moveTo>
                    <a:pt x="0" y="3992356"/>
                  </a:moveTo>
                  <a:lnTo>
                    <a:pt x="0" y="4046966"/>
                  </a:lnTo>
                  <a:lnTo>
                    <a:pt x="8844706" y="4046966"/>
                  </a:lnTo>
                  <a:lnTo>
                    <a:pt x="8844706" y="0"/>
                  </a:lnTo>
                  <a:lnTo>
                    <a:pt x="8790097" y="0"/>
                  </a:lnTo>
                  <a:lnTo>
                    <a:pt x="8790097" y="3992356"/>
                  </a:lnTo>
                  <a:close/>
                </a:path>
              </a:pathLst>
            </a:custGeom>
            <a:solidFill>
              <a:srgbClr val="FFFFAA"/>
            </a:solidFill>
          </p:spPr>
        </p:sp>
        <p:sp>
          <p:nvSpPr>
            <p:cNvPr id="12" name="Freeform 12"/>
            <p:cNvSpPr/>
            <p:nvPr/>
          </p:nvSpPr>
          <p:spPr>
            <a:xfrm>
              <a:off x="67310" y="67310"/>
              <a:ext cx="8870106" cy="4072366"/>
            </a:xfrm>
            <a:custGeom>
              <a:avLst/>
              <a:gdLst/>
              <a:ahLst/>
              <a:cxnLst/>
              <a:rect l="l" t="t" r="r" b="b"/>
              <a:pathLst>
                <a:path w="8870106" h="4072366">
                  <a:moveTo>
                    <a:pt x="8802797" y="0"/>
                  </a:moveTo>
                  <a:lnTo>
                    <a:pt x="8802797" y="12700"/>
                  </a:lnTo>
                  <a:lnTo>
                    <a:pt x="8857406" y="12700"/>
                  </a:lnTo>
                  <a:lnTo>
                    <a:pt x="8857406" y="4059666"/>
                  </a:lnTo>
                  <a:lnTo>
                    <a:pt x="12700" y="4059666"/>
                  </a:lnTo>
                  <a:lnTo>
                    <a:pt x="12700" y="4005056"/>
                  </a:lnTo>
                  <a:lnTo>
                    <a:pt x="0" y="4005056"/>
                  </a:lnTo>
                  <a:lnTo>
                    <a:pt x="0" y="4072366"/>
                  </a:lnTo>
                  <a:lnTo>
                    <a:pt x="8870106" y="4072366"/>
                  </a:lnTo>
                  <a:lnTo>
                    <a:pt x="8870106" y="0"/>
                  </a:lnTo>
                  <a:close/>
                </a:path>
              </a:pathLst>
            </a:custGeom>
            <a:solidFill>
              <a:srgbClr val="000000"/>
            </a:solidFill>
          </p:spPr>
        </p:sp>
        <p:sp>
          <p:nvSpPr>
            <p:cNvPr id="13" name="Freeform 13"/>
            <p:cNvSpPr/>
            <p:nvPr/>
          </p:nvSpPr>
          <p:spPr>
            <a:xfrm>
              <a:off x="12700" y="12700"/>
              <a:ext cx="8844707" cy="4046966"/>
            </a:xfrm>
            <a:custGeom>
              <a:avLst/>
              <a:gdLst/>
              <a:ahLst/>
              <a:cxnLst/>
              <a:rect l="l" t="t" r="r" b="b"/>
              <a:pathLst>
                <a:path w="8844707" h="4046966">
                  <a:moveTo>
                    <a:pt x="0" y="0"/>
                  </a:moveTo>
                  <a:lnTo>
                    <a:pt x="8844707" y="0"/>
                  </a:lnTo>
                  <a:lnTo>
                    <a:pt x="8844707" y="4046966"/>
                  </a:lnTo>
                  <a:lnTo>
                    <a:pt x="0" y="4046966"/>
                  </a:lnTo>
                  <a:close/>
                </a:path>
              </a:pathLst>
            </a:custGeom>
            <a:solidFill>
              <a:srgbClr val="FFFFFF"/>
            </a:solidFill>
          </p:spPr>
        </p:sp>
        <p:sp>
          <p:nvSpPr>
            <p:cNvPr id="14" name="Freeform 14"/>
            <p:cNvSpPr/>
            <p:nvPr/>
          </p:nvSpPr>
          <p:spPr>
            <a:xfrm>
              <a:off x="0" y="0"/>
              <a:ext cx="8870107" cy="4072366"/>
            </a:xfrm>
            <a:custGeom>
              <a:avLst/>
              <a:gdLst/>
              <a:ahLst/>
              <a:cxnLst/>
              <a:rect l="l" t="t" r="r" b="b"/>
              <a:pathLst>
                <a:path w="8870107" h="4072366">
                  <a:moveTo>
                    <a:pt x="80010" y="4072366"/>
                  </a:moveTo>
                  <a:lnTo>
                    <a:pt x="8870107" y="4072366"/>
                  </a:lnTo>
                  <a:lnTo>
                    <a:pt x="8870107" y="80010"/>
                  </a:lnTo>
                  <a:lnTo>
                    <a:pt x="8870107" y="67310"/>
                  </a:lnTo>
                  <a:lnTo>
                    <a:pt x="8870107" y="0"/>
                  </a:lnTo>
                  <a:lnTo>
                    <a:pt x="0" y="0"/>
                  </a:lnTo>
                  <a:lnTo>
                    <a:pt x="0" y="4072366"/>
                  </a:lnTo>
                  <a:lnTo>
                    <a:pt x="67310" y="4072366"/>
                  </a:lnTo>
                  <a:lnTo>
                    <a:pt x="80010" y="4072366"/>
                  </a:lnTo>
                  <a:close/>
                  <a:moveTo>
                    <a:pt x="12700" y="12700"/>
                  </a:moveTo>
                  <a:lnTo>
                    <a:pt x="8857407" y="12700"/>
                  </a:lnTo>
                  <a:lnTo>
                    <a:pt x="8857407" y="4059666"/>
                  </a:lnTo>
                  <a:lnTo>
                    <a:pt x="12700" y="4059666"/>
                  </a:lnTo>
                  <a:lnTo>
                    <a:pt x="12700" y="12700"/>
                  </a:lnTo>
                  <a:close/>
                </a:path>
              </a:pathLst>
            </a:custGeom>
            <a:solidFill>
              <a:srgbClr val="000000"/>
            </a:solidFill>
          </p:spPr>
        </p:sp>
      </p:grpSp>
      <p:grpSp>
        <p:nvGrpSpPr>
          <p:cNvPr id="15" name="Group 15"/>
          <p:cNvGrpSpPr/>
          <p:nvPr/>
        </p:nvGrpSpPr>
        <p:grpSpPr>
          <a:xfrm>
            <a:off x="10764389" y="6020689"/>
            <a:ext cx="5516074" cy="2278590"/>
            <a:chOff x="0" y="0"/>
            <a:chExt cx="7354765" cy="3038120"/>
          </a:xfrm>
        </p:grpSpPr>
        <p:grpSp>
          <p:nvGrpSpPr>
            <p:cNvPr id="16" name="Group 16"/>
            <p:cNvGrpSpPr/>
            <p:nvPr/>
          </p:nvGrpSpPr>
          <p:grpSpPr>
            <a:xfrm>
              <a:off x="0" y="0"/>
              <a:ext cx="7354765" cy="3038120"/>
              <a:chOff x="0" y="0"/>
              <a:chExt cx="2683567" cy="1108533"/>
            </a:xfrm>
          </p:grpSpPr>
          <p:sp>
            <p:nvSpPr>
              <p:cNvPr id="17" name="Freeform 17"/>
              <p:cNvSpPr/>
              <p:nvPr/>
            </p:nvSpPr>
            <p:spPr>
              <a:xfrm>
                <a:off x="6350" y="6350"/>
                <a:ext cx="2670867" cy="1095833"/>
              </a:xfrm>
              <a:custGeom>
                <a:avLst/>
                <a:gdLst/>
                <a:ahLst/>
                <a:cxnLst/>
                <a:rect l="l" t="t" r="r" b="b"/>
                <a:pathLst>
                  <a:path w="2670867" h="1095833">
                    <a:moveTo>
                      <a:pt x="2670867" y="271780"/>
                    </a:moveTo>
                    <a:lnTo>
                      <a:pt x="2670867" y="1095833"/>
                    </a:lnTo>
                    <a:lnTo>
                      <a:pt x="0" y="1095833"/>
                    </a:lnTo>
                    <a:lnTo>
                      <a:pt x="0" y="0"/>
                    </a:lnTo>
                    <a:lnTo>
                      <a:pt x="2399087" y="0"/>
                    </a:lnTo>
                    <a:close/>
                  </a:path>
                </a:pathLst>
              </a:custGeom>
              <a:solidFill>
                <a:srgbClr val="FFA794"/>
              </a:solidFill>
            </p:spPr>
          </p:sp>
          <p:sp>
            <p:nvSpPr>
              <p:cNvPr id="18" name="Freeform 18"/>
              <p:cNvSpPr/>
              <p:nvPr/>
            </p:nvSpPr>
            <p:spPr>
              <a:xfrm>
                <a:off x="0" y="0"/>
                <a:ext cx="2683567" cy="1108533"/>
              </a:xfrm>
              <a:custGeom>
                <a:avLst/>
                <a:gdLst/>
                <a:ahLst/>
                <a:cxnLst/>
                <a:rect l="l" t="t" r="r" b="b"/>
                <a:pathLst>
                  <a:path w="2683567" h="1108533">
                    <a:moveTo>
                      <a:pt x="2683567" y="1108533"/>
                    </a:moveTo>
                    <a:lnTo>
                      <a:pt x="0" y="1108533"/>
                    </a:lnTo>
                    <a:lnTo>
                      <a:pt x="0" y="0"/>
                    </a:lnTo>
                    <a:lnTo>
                      <a:pt x="2407977" y="0"/>
                    </a:lnTo>
                    <a:lnTo>
                      <a:pt x="2683567" y="275590"/>
                    </a:lnTo>
                    <a:cubicBezTo>
                      <a:pt x="2683567" y="275590"/>
                      <a:pt x="2683567" y="1108533"/>
                      <a:pt x="2683567" y="1108533"/>
                    </a:cubicBezTo>
                    <a:close/>
                    <a:moveTo>
                      <a:pt x="12700" y="1095833"/>
                    </a:moveTo>
                    <a:lnTo>
                      <a:pt x="2670867" y="1095833"/>
                    </a:lnTo>
                    <a:lnTo>
                      <a:pt x="2670867" y="280670"/>
                    </a:lnTo>
                    <a:lnTo>
                      <a:pt x="2402897" y="12700"/>
                    </a:lnTo>
                    <a:lnTo>
                      <a:pt x="12700" y="12700"/>
                    </a:lnTo>
                    <a:lnTo>
                      <a:pt x="12700" y="1095833"/>
                    </a:lnTo>
                    <a:close/>
                  </a:path>
                </a:pathLst>
              </a:custGeom>
              <a:solidFill>
                <a:srgbClr val="000000"/>
              </a:solidFill>
            </p:spPr>
          </p:sp>
        </p:grpSp>
        <p:sp>
          <p:nvSpPr>
            <p:cNvPr id="19" name="TextBox 19"/>
            <p:cNvSpPr txBox="1"/>
            <p:nvPr/>
          </p:nvSpPr>
          <p:spPr>
            <a:xfrm>
              <a:off x="385319" y="707643"/>
              <a:ext cx="6584124" cy="1429793"/>
            </a:xfrm>
            <a:prstGeom prst="rect">
              <a:avLst/>
            </a:prstGeom>
          </p:spPr>
          <p:txBody>
            <a:bodyPr wrap="square" lIns="0" tIns="0" rIns="0" bIns="0" rtlCol="0" anchor="t">
              <a:spAutoFit/>
            </a:bodyPr>
            <a:lstStyle/>
            <a:p>
              <a:pPr>
                <a:lnSpc>
                  <a:spcPts val="4215"/>
                </a:lnSpc>
              </a:pPr>
              <a:r>
                <a:rPr lang="en-US" sz="3242" dirty="0" err="1">
                  <a:solidFill>
                    <a:srgbClr val="000000"/>
                  </a:solidFill>
                  <a:latin typeface="Times Neue Roman Bold"/>
                </a:rPr>
                <a:t>Giáo</a:t>
              </a:r>
              <a:r>
                <a:rPr lang="en-US" sz="3242" dirty="0">
                  <a:solidFill>
                    <a:srgbClr val="000000"/>
                  </a:solidFill>
                  <a:latin typeface="Times Neue Roman Bold"/>
                </a:rPr>
                <a:t> </a:t>
              </a:r>
              <a:r>
                <a:rPr lang="en-US" sz="3242" dirty="0" err="1">
                  <a:solidFill>
                    <a:srgbClr val="000000"/>
                  </a:solidFill>
                  <a:latin typeface="Times Neue Roman Bold"/>
                </a:rPr>
                <a:t>viên</a:t>
              </a:r>
              <a:r>
                <a:rPr lang="en-US" sz="3242" dirty="0">
                  <a:solidFill>
                    <a:srgbClr val="000000"/>
                  </a:solidFill>
                  <a:latin typeface="Times Neue Roman Bold"/>
                </a:rPr>
                <a:t> </a:t>
              </a:r>
              <a:r>
                <a:rPr lang="en-US" sz="3242" dirty="0" err="1">
                  <a:solidFill>
                    <a:srgbClr val="000000"/>
                  </a:solidFill>
                  <a:latin typeface="Times Neue Roman Bold"/>
                </a:rPr>
                <a:t>hướng</a:t>
              </a:r>
              <a:r>
                <a:rPr lang="en-US" sz="3242" dirty="0">
                  <a:solidFill>
                    <a:srgbClr val="000000"/>
                  </a:solidFill>
                  <a:latin typeface="Times Neue Roman Bold"/>
                </a:rPr>
                <a:t> </a:t>
              </a:r>
              <a:r>
                <a:rPr lang="en-US" sz="3242" dirty="0" err="1">
                  <a:solidFill>
                    <a:srgbClr val="000000"/>
                  </a:solidFill>
                  <a:latin typeface="Times Neue Roman Bold"/>
                </a:rPr>
                <a:t>dẫn</a:t>
              </a:r>
              <a:r>
                <a:rPr lang="en-US" sz="3242" dirty="0">
                  <a:solidFill>
                    <a:srgbClr val="000000"/>
                  </a:solidFill>
                  <a:latin typeface="Times Neue Roman Bold"/>
                </a:rPr>
                <a:t>: </a:t>
              </a:r>
            </a:p>
            <a:p>
              <a:pPr marL="0" lvl="0" indent="0">
                <a:lnSpc>
                  <a:spcPts val="4345"/>
                </a:lnSpc>
              </a:pPr>
              <a:r>
                <a:rPr lang="en-US" sz="3342" dirty="0">
                  <a:solidFill>
                    <a:srgbClr val="000000"/>
                  </a:solidFill>
                  <a:latin typeface="Times Neue Roman Bold"/>
                </a:rPr>
                <a:t>TS. TRẦN ĐÌNH THÔNG</a:t>
              </a:r>
            </a:p>
          </p:txBody>
        </p:sp>
      </p:grpSp>
      <p:sp>
        <p:nvSpPr>
          <p:cNvPr id="20" name="TextBox 20"/>
          <p:cNvSpPr txBox="1"/>
          <p:nvPr/>
        </p:nvSpPr>
        <p:spPr>
          <a:xfrm>
            <a:off x="3554032" y="2181486"/>
            <a:ext cx="11179936" cy="1950470"/>
          </a:xfrm>
          <a:prstGeom prst="rect">
            <a:avLst/>
          </a:prstGeom>
        </p:spPr>
        <p:txBody>
          <a:bodyPr wrap="square" lIns="0" tIns="0" rIns="0" bIns="0" rtlCol="0" anchor="t">
            <a:spAutoFit/>
          </a:bodyPr>
          <a:lstStyle/>
          <a:p>
            <a:pPr algn="ctr">
              <a:lnSpc>
                <a:spcPts val="5000"/>
              </a:lnSpc>
            </a:pPr>
            <a:r>
              <a:rPr lang="en-US" sz="5000" spc="210" dirty="0">
                <a:solidFill>
                  <a:srgbClr val="000000"/>
                </a:solidFill>
                <a:latin typeface="Alfa Slab One"/>
              </a:rPr>
              <a:t>ĐỒ ÁN CHUYÊN TỐT NGHIỆP</a:t>
            </a:r>
          </a:p>
          <a:p>
            <a:pPr marL="0" lvl="0" indent="0" algn="ctr">
              <a:lnSpc>
                <a:spcPts val="5000"/>
              </a:lnSpc>
              <a:spcBef>
                <a:spcPct val="0"/>
              </a:spcBef>
            </a:pPr>
            <a:r>
              <a:rPr lang="en-US" sz="5000" spc="210" dirty="0">
                <a:solidFill>
                  <a:srgbClr val="000000"/>
                </a:solidFill>
                <a:latin typeface="Alfa Slab One"/>
              </a:rPr>
              <a:t> ĐIỆN TỬ - VIỄN THÔNG </a:t>
            </a:r>
          </a:p>
          <a:p>
            <a:pPr marL="0" lvl="0" indent="0" algn="ctr">
              <a:lnSpc>
                <a:spcPts val="5000"/>
              </a:lnSpc>
              <a:spcBef>
                <a:spcPct val="0"/>
              </a:spcBef>
            </a:pPr>
            <a:endParaRPr lang="en-US" sz="5000" spc="210" dirty="0">
              <a:solidFill>
                <a:srgbClr val="000000"/>
              </a:solidFill>
              <a:latin typeface="Alfa Slab One"/>
            </a:endParaRPr>
          </a:p>
        </p:txBody>
      </p:sp>
      <p:grpSp>
        <p:nvGrpSpPr>
          <p:cNvPr id="21" name="Group 21"/>
          <p:cNvGrpSpPr/>
          <p:nvPr/>
        </p:nvGrpSpPr>
        <p:grpSpPr>
          <a:xfrm>
            <a:off x="1752600" y="5602754"/>
            <a:ext cx="4921343" cy="3569715"/>
            <a:chOff x="0" y="-2113064"/>
            <a:chExt cx="6561793" cy="4759620"/>
          </a:xfrm>
        </p:grpSpPr>
        <p:grpSp>
          <p:nvGrpSpPr>
            <p:cNvPr id="22" name="Group 22"/>
            <p:cNvGrpSpPr/>
            <p:nvPr/>
          </p:nvGrpSpPr>
          <p:grpSpPr>
            <a:xfrm>
              <a:off x="0" y="-2113064"/>
              <a:ext cx="6494799" cy="4053684"/>
              <a:chOff x="0" y="-884758"/>
              <a:chExt cx="2719427" cy="1697312"/>
            </a:xfrm>
          </p:grpSpPr>
          <p:sp>
            <p:nvSpPr>
              <p:cNvPr id="23" name="Freeform 23"/>
              <p:cNvSpPr/>
              <p:nvPr/>
            </p:nvSpPr>
            <p:spPr>
              <a:xfrm>
                <a:off x="8602" y="-884758"/>
                <a:ext cx="2706727" cy="1677123"/>
              </a:xfrm>
              <a:custGeom>
                <a:avLst/>
                <a:gdLst/>
                <a:ahLst/>
                <a:cxnLst/>
                <a:rect l="l" t="t" r="r" b="b"/>
                <a:pathLst>
                  <a:path w="2706727" h="1677123">
                    <a:moveTo>
                      <a:pt x="2706727" y="271780"/>
                    </a:moveTo>
                    <a:lnTo>
                      <a:pt x="2706727" y="1677123"/>
                    </a:lnTo>
                    <a:lnTo>
                      <a:pt x="0" y="1677123"/>
                    </a:lnTo>
                    <a:lnTo>
                      <a:pt x="0" y="0"/>
                    </a:lnTo>
                    <a:lnTo>
                      <a:pt x="2434947" y="0"/>
                    </a:lnTo>
                    <a:close/>
                  </a:path>
                </a:pathLst>
              </a:custGeom>
              <a:solidFill>
                <a:srgbClr val="FFA794"/>
              </a:solidFill>
            </p:spPr>
          </p:sp>
          <p:sp>
            <p:nvSpPr>
              <p:cNvPr id="24" name="Freeform 24"/>
              <p:cNvSpPr/>
              <p:nvPr/>
            </p:nvSpPr>
            <p:spPr>
              <a:xfrm>
                <a:off x="0" y="-877269"/>
                <a:ext cx="2719427" cy="1689823"/>
              </a:xfrm>
              <a:custGeom>
                <a:avLst/>
                <a:gdLst/>
                <a:ahLst/>
                <a:cxnLst/>
                <a:rect l="l" t="t" r="r" b="b"/>
                <a:pathLst>
                  <a:path w="2719427" h="1689823">
                    <a:moveTo>
                      <a:pt x="2719427" y="1689823"/>
                    </a:moveTo>
                    <a:lnTo>
                      <a:pt x="0" y="1689823"/>
                    </a:lnTo>
                    <a:lnTo>
                      <a:pt x="0" y="0"/>
                    </a:lnTo>
                    <a:lnTo>
                      <a:pt x="2443837" y="0"/>
                    </a:lnTo>
                    <a:lnTo>
                      <a:pt x="2719427" y="275590"/>
                    </a:lnTo>
                    <a:cubicBezTo>
                      <a:pt x="2719427" y="275590"/>
                      <a:pt x="2719427" y="1689823"/>
                      <a:pt x="2719427" y="1689823"/>
                    </a:cubicBezTo>
                    <a:close/>
                    <a:moveTo>
                      <a:pt x="12700" y="1677123"/>
                    </a:moveTo>
                    <a:lnTo>
                      <a:pt x="2706727" y="1677123"/>
                    </a:lnTo>
                    <a:lnTo>
                      <a:pt x="2706727" y="280670"/>
                    </a:lnTo>
                    <a:lnTo>
                      <a:pt x="2438757" y="12700"/>
                    </a:lnTo>
                    <a:lnTo>
                      <a:pt x="12700" y="12700"/>
                    </a:lnTo>
                    <a:lnTo>
                      <a:pt x="12700" y="1677123"/>
                    </a:lnTo>
                    <a:close/>
                  </a:path>
                </a:pathLst>
              </a:custGeom>
              <a:solidFill>
                <a:srgbClr val="000000"/>
              </a:solidFill>
            </p:spPr>
          </p:sp>
        </p:grpSp>
        <p:sp>
          <p:nvSpPr>
            <p:cNvPr id="25" name="TextBox 25"/>
            <p:cNvSpPr txBox="1"/>
            <p:nvPr/>
          </p:nvSpPr>
          <p:spPr>
            <a:xfrm>
              <a:off x="331078" y="-1999844"/>
              <a:ext cx="6230715" cy="4646400"/>
            </a:xfrm>
            <a:prstGeom prst="rect">
              <a:avLst/>
            </a:prstGeom>
          </p:spPr>
          <p:txBody>
            <a:bodyPr wrap="square" lIns="0" tIns="0" rIns="0" bIns="0" rtlCol="0" anchor="t">
              <a:spAutoFit/>
            </a:bodyPr>
            <a:lstStyle/>
            <a:p>
              <a:pPr>
                <a:lnSpc>
                  <a:spcPts val="3937"/>
                </a:lnSpc>
              </a:pPr>
              <a:r>
                <a:rPr lang="en-US" sz="3028" dirty="0" err="1">
                  <a:solidFill>
                    <a:srgbClr val="000000"/>
                  </a:solidFill>
                  <a:latin typeface="Times Neue Roman Bold"/>
                </a:rPr>
                <a:t>Sinh</a:t>
              </a:r>
              <a:r>
                <a:rPr lang="en-US" sz="3028" dirty="0">
                  <a:solidFill>
                    <a:srgbClr val="000000"/>
                  </a:solidFill>
                  <a:latin typeface="Times Neue Roman Bold"/>
                </a:rPr>
                <a:t> </a:t>
              </a:r>
              <a:r>
                <a:rPr lang="en-US" sz="3028" dirty="0" err="1">
                  <a:solidFill>
                    <a:srgbClr val="000000"/>
                  </a:solidFill>
                  <a:latin typeface="Times Neue Roman Bold"/>
                </a:rPr>
                <a:t>viên</a:t>
              </a:r>
              <a:r>
                <a:rPr lang="en-US" sz="3028" dirty="0">
                  <a:solidFill>
                    <a:srgbClr val="000000"/>
                  </a:solidFill>
                  <a:latin typeface="Times Neue Roman Bold"/>
                </a:rPr>
                <a:t> </a:t>
              </a:r>
              <a:r>
                <a:rPr lang="en-US" sz="3028" dirty="0" err="1">
                  <a:solidFill>
                    <a:srgbClr val="000000"/>
                  </a:solidFill>
                  <a:latin typeface="Times Neue Roman Bold"/>
                </a:rPr>
                <a:t>thực</a:t>
              </a:r>
              <a:r>
                <a:rPr lang="en-US" sz="3028" dirty="0">
                  <a:solidFill>
                    <a:srgbClr val="000000"/>
                  </a:solidFill>
                  <a:latin typeface="Times Neue Roman Bold"/>
                </a:rPr>
                <a:t> </a:t>
              </a:r>
              <a:r>
                <a:rPr lang="en-US" sz="3028" dirty="0" err="1">
                  <a:solidFill>
                    <a:srgbClr val="000000"/>
                  </a:solidFill>
                  <a:latin typeface="Times Neue Roman Bold"/>
                </a:rPr>
                <a:t>hiện</a:t>
              </a:r>
              <a:r>
                <a:rPr lang="en-US" sz="3028" dirty="0">
                  <a:solidFill>
                    <a:srgbClr val="000000"/>
                  </a:solidFill>
                  <a:latin typeface="Times Neue Roman Bold"/>
                </a:rPr>
                <a:t> :</a:t>
              </a:r>
            </a:p>
            <a:p>
              <a:pPr marL="653873" lvl="1" indent="-326936">
                <a:lnSpc>
                  <a:spcPts val="3937"/>
                </a:lnSpc>
                <a:buFont typeface="Arial"/>
                <a:buChar char="•"/>
              </a:pPr>
              <a:r>
                <a:rPr lang="en-US" sz="3028" dirty="0">
                  <a:solidFill>
                    <a:srgbClr val="000000"/>
                  </a:solidFill>
                  <a:latin typeface="Times Neue Roman Bold"/>
                </a:rPr>
                <a:t>Chu </a:t>
              </a:r>
              <a:r>
                <a:rPr lang="en-US" sz="3028" dirty="0" err="1">
                  <a:solidFill>
                    <a:srgbClr val="000000"/>
                  </a:solidFill>
                  <a:latin typeface="Times Neue Roman Bold"/>
                </a:rPr>
                <a:t>Tiến</a:t>
              </a:r>
              <a:r>
                <a:rPr lang="en-US" sz="3028" dirty="0">
                  <a:solidFill>
                    <a:srgbClr val="000000"/>
                  </a:solidFill>
                  <a:latin typeface="Times Neue Roman Bold"/>
                </a:rPr>
                <a:t> Cường</a:t>
              </a:r>
            </a:p>
            <a:p>
              <a:pPr marL="653873" lvl="1" indent="-326936">
                <a:lnSpc>
                  <a:spcPts val="3937"/>
                </a:lnSpc>
                <a:buFont typeface="Arial"/>
                <a:buChar char="•"/>
              </a:pPr>
              <a:r>
                <a:rPr lang="en-US" sz="3028" dirty="0" err="1">
                  <a:solidFill>
                    <a:srgbClr val="000000"/>
                  </a:solidFill>
                  <a:latin typeface="Times Neue Roman Bold"/>
                </a:rPr>
                <a:t>Trần</a:t>
              </a:r>
              <a:r>
                <a:rPr lang="en-US" sz="3028" dirty="0">
                  <a:solidFill>
                    <a:srgbClr val="000000"/>
                  </a:solidFill>
                  <a:latin typeface="Times Neue Roman Bold"/>
                </a:rPr>
                <a:t> </a:t>
              </a:r>
              <a:r>
                <a:rPr lang="en-US" sz="3028" dirty="0" err="1">
                  <a:solidFill>
                    <a:srgbClr val="000000"/>
                  </a:solidFill>
                  <a:latin typeface="Times Neue Roman Bold"/>
                </a:rPr>
                <a:t>Thành</a:t>
              </a:r>
              <a:r>
                <a:rPr lang="en-US" sz="3028" dirty="0">
                  <a:solidFill>
                    <a:srgbClr val="000000"/>
                  </a:solidFill>
                  <a:latin typeface="Times Neue Roman Bold"/>
                </a:rPr>
                <a:t> </a:t>
              </a:r>
              <a:r>
                <a:rPr lang="en-US" sz="3028" dirty="0" err="1">
                  <a:solidFill>
                    <a:srgbClr val="000000"/>
                  </a:solidFill>
                  <a:latin typeface="Times Neue Roman Bold"/>
                </a:rPr>
                <a:t>Đạt</a:t>
              </a:r>
              <a:endParaRPr lang="en-US" sz="3028" dirty="0">
                <a:solidFill>
                  <a:srgbClr val="000000"/>
                </a:solidFill>
                <a:latin typeface="Times Neue Roman Bold"/>
              </a:endParaRPr>
            </a:p>
            <a:p>
              <a:pPr marL="653873" lvl="1" indent="-326936">
                <a:lnSpc>
                  <a:spcPts val="3937"/>
                </a:lnSpc>
                <a:buFont typeface="Arial"/>
                <a:buChar char="•"/>
              </a:pPr>
              <a:r>
                <a:rPr lang="en-US" sz="3028" dirty="0">
                  <a:solidFill>
                    <a:srgbClr val="000000"/>
                  </a:solidFill>
                  <a:latin typeface="Times Neue Roman Bold"/>
                </a:rPr>
                <a:t>Bùi </a:t>
              </a:r>
              <a:r>
                <a:rPr lang="en-US" sz="3028" dirty="0" err="1">
                  <a:solidFill>
                    <a:srgbClr val="000000"/>
                  </a:solidFill>
                  <a:latin typeface="Times Neue Roman Bold"/>
                </a:rPr>
                <a:t>Thị</a:t>
              </a:r>
              <a:r>
                <a:rPr lang="en-US" sz="3028" dirty="0">
                  <a:solidFill>
                    <a:srgbClr val="000000"/>
                  </a:solidFill>
                  <a:latin typeface="Times Neue Roman Bold"/>
                </a:rPr>
                <a:t> </a:t>
              </a:r>
              <a:r>
                <a:rPr lang="en-US" sz="3028" dirty="0" err="1">
                  <a:solidFill>
                    <a:srgbClr val="000000"/>
                  </a:solidFill>
                  <a:latin typeface="Times Neue Roman Bold"/>
                </a:rPr>
                <a:t>Huyền</a:t>
              </a:r>
              <a:r>
                <a:rPr lang="en-US" sz="3028" dirty="0">
                  <a:solidFill>
                    <a:srgbClr val="000000"/>
                  </a:solidFill>
                  <a:latin typeface="Times Neue Roman Bold"/>
                </a:rPr>
                <a:t> </a:t>
              </a:r>
              <a:r>
                <a:rPr lang="en-US" sz="3028" dirty="0" err="1">
                  <a:solidFill>
                    <a:srgbClr val="000000"/>
                  </a:solidFill>
                  <a:latin typeface="Times Neue Roman Bold"/>
                </a:rPr>
                <a:t>Diệu</a:t>
              </a:r>
              <a:endParaRPr lang="en-US" sz="3028" dirty="0">
                <a:solidFill>
                  <a:srgbClr val="000000"/>
                </a:solidFill>
                <a:latin typeface="Times Neue Roman Bold"/>
              </a:endParaRPr>
            </a:p>
            <a:p>
              <a:pPr marL="653873" lvl="1" indent="-326936">
                <a:lnSpc>
                  <a:spcPts val="3937"/>
                </a:lnSpc>
                <a:buFont typeface="Arial"/>
                <a:buChar char="•"/>
              </a:pPr>
              <a:r>
                <a:rPr lang="en-US" sz="3028" dirty="0" err="1">
                  <a:solidFill>
                    <a:srgbClr val="000000"/>
                  </a:solidFill>
                  <a:latin typeface="Times Neue Roman Bold"/>
                </a:rPr>
                <a:t>Vương</a:t>
              </a:r>
              <a:r>
                <a:rPr lang="en-US" sz="3028" dirty="0">
                  <a:solidFill>
                    <a:srgbClr val="000000"/>
                  </a:solidFill>
                  <a:latin typeface="Times Neue Roman Bold"/>
                </a:rPr>
                <a:t> </a:t>
              </a:r>
              <a:r>
                <a:rPr lang="en-US" sz="3028" dirty="0" err="1">
                  <a:solidFill>
                    <a:srgbClr val="000000"/>
                  </a:solidFill>
                  <a:latin typeface="Times Neue Roman Bold"/>
                </a:rPr>
                <a:t>Thị</a:t>
              </a:r>
              <a:r>
                <a:rPr lang="en-US" sz="3028" dirty="0">
                  <a:solidFill>
                    <a:srgbClr val="000000"/>
                  </a:solidFill>
                  <a:latin typeface="Times Neue Roman Bold"/>
                </a:rPr>
                <a:t> Y</a:t>
              </a:r>
              <a:r>
                <a:rPr lang="en-US" sz="3028">
                  <a:solidFill>
                    <a:srgbClr val="000000"/>
                  </a:solidFill>
                  <a:latin typeface="Times Neue Roman Bold"/>
                </a:rPr>
                <a:t>ến</a:t>
              </a:r>
              <a:endParaRPr lang="en-US" sz="3028" dirty="0">
                <a:solidFill>
                  <a:srgbClr val="000000"/>
                </a:solidFill>
                <a:latin typeface="Times Neue Roman Bold"/>
              </a:endParaRPr>
            </a:p>
            <a:p>
              <a:pPr marL="653873" lvl="1" indent="-326936">
                <a:lnSpc>
                  <a:spcPts val="3937"/>
                </a:lnSpc>
                <a:buFont typeface="Arial"/>
                <a:buChar char="•"/>
              </a:pPr>
              <a:endParaRPr lang="en-US" sz="3028" dirty="0">
                <a:solidFill>
                  <a:srgbClr val="000000"/>
                </a:solidFill>
                <a:latin typeface="Times Neue Roman Bold"/>
              </a:endParaRPr>
            </a:p>
            <a:p>
              <a:pPr marL="326937" lvl="1">
                <a:lnSpc>
                  <a:spcPts val="3937"/>
                </a:lnSpc>
              </a:pPr>
              <a:endParaRPr lang="en-US" sz="3028" dirty="0">
                <a:solidFill>
                  <a:srgbClr val="000000"/>
                </a:solidFill>
                <a:latin typeface="Times Neue Roman Bold"/>
              </a:endParaRPr>
            </a:p>
          </p:txBody>
        </p:sp>
      </p:grpSp>
      <p:sp>
        <p:nvSpPr>
          <p:cNvPr id="26" name="TextBox 26"/>
          <p:cNvSpPr txBox="1"/>
          <p:nvPr/>
        </p:nvSpPr>
        <p:spPr>
          <a:xfrm>
            <a:off x="3405404" y="3819181"/>
            <a:ext cx="11477192" cy="1560299"/>
          </a:xfrm>
          <a:prstGeom prst="rect">
            <a:avLst/>
          </a:prstGeom>
        </p:spPr>
        <p:txBody>
          <a:bodyPr lIns="0" tIns="0" rIns="0" bIns="0" rtlCol="0" anchor="t">
            <a:spAutoFit/>
          </a:bodyPr>
          <a:lstStyle/>
          <a:p>
            <a:pPr marL="0" lvl="0" indent="0" algn="ctr">
              <a:lnSpc>
                <a:spcPts val="3999"/>
              </a:lnSpc>
              <a:spcBef>
                <a:spcPct val="0"/>
              </a:spcBef>
            </a:pPr>
            <a:r>
              <a:rPr lang="en-US" sz="3999" spc="167" dirty="0">
                <a:solidFill>
                  <a:srgbClr val="000000"/>
                </a:solidFill>
                <a:latin typeface="Alfa Slab One"/>
              </a:rPr>
              <a:t>ĐỀ TÀI : NGHIÊN CỨU THIẾT KẾ MÔ HÌNH KHÓA ĐIỆN TỬ SỬ DỤNG CÔNG NGHỆ RFID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8"/>
          <p:cNvGrpSpPr/>
          <p:nvPr/>
        </p:nvGrpSpPr>
        <p:grpSpPr>
          <a:xfrm>
            <a:off x="1028700" y="2720215"/>
            <a:ext cx="6959664" cy="6538085"/>
            <a:chOff x="0" y="0"/>
            <a:chExt cx="3995786" cy="3753742"/>
          </a:xfrm>
        </p:grpSpPr>
        <p:sp>
          <p:nvSpPr>
            <p:cNvPr id="9" name="Freeform 9"/>
            <p:cNvSpPr/>
            <p:nvPr/>
          </p:nvSpPr>
          <p:spPr>
            <a:xfrm>
              <a:off x="80010" y="80010"/>
              <a:ext cx="3903076" cy="3661032"/>
            </a:xfrm>
            <a:custGeom>
              <a:avLst/>
              <a:gdLst/>
              <a:ahLst/>
              <a:cxnLst/>
              <a:rect l="l" t="t" r="r" b="b"/>
              <a:pathLst>
                <a:path w="3903076" h="3661032">
                  <a:moveTo>
                    <a:pt x="0" y="3606422"/>
                  </a:moveTo>
                  <a:lnTo>
                    <a:pt x="0" y="3661032"/>
                  </a:lnTo>
                  <a:lnTo>
                    <a:pt x="3903076" y="3661032"/>
                  </a:lnTo>
                  <a:lnTo>
                    <a:pt x="3903076" y="0"/>
                  </a:lnTo>
                  <a:lnTo>
                    <a:pt x="3848465" y="0"/>
                  </a:lnTo>
                  <a:lnTo>
                    <a:pt x="3848465" y="3606422"/>
                  </a:lnTo>
                  <a:close/>
                </a:path>
              </a:pathLst>
            </a:custGeom>
            <a:solidFill>
              <a:srgbClr val="FFA794"/>
            </a:solidFill>
          </p:spPr>
        </p:sp>
        <p:sp>
          <p:nvSpPr>
            <p:cNvPr id="10" name="Freeform 10"/>
            <p:cNvSpPr/>
            <p:nvPr/>
          </p:nvSpPr>
          <p:spPr>
            <a:xfrm>
              <a:off x="67310" y="67310"/>
              <a:ext cx="3928476" cy="3686432"/>
            </a:xfrm>
            <a:custGeom>
              <a:avLst/>
              <a:gdLst/>
              <a:ahLst/>
              <a:cxnLst/>
              <a:rect l="l" t="t" r="r" b="b"/>
              <a:pathLst>
                <a:path w="3928476" h="3686432">
                  <a:moveTo>
                    <a:pt x="3861165" y="0"/>
                  </a:moveTo>
                  <a:lnTo>
                    <a:pt x="3861165" y="12700"/>
                  </a:lnTo>
                  <a:lnTo>
                    <a:pt x="3915776" y="12700"/>
                  </a:lnTo>
                  <a:lnTo>
                    <a:pt x="3915776" y="3673732"/>
                  </a:lnTo>
                  <a:lnTo>
                    <a:pt x="12700" y="3673732"/>
                  </a:lnTo>
                  <a:lnTo>
                    <a:pt x="12700" y="3619122"/>
                  </a:lnTo>
                  <a:lnTo>
                    <a:pt x="0" y="3619122"/>
                  </a:lnTo>
                  <a:lnTo>
                    <a:pt x="0" y="3686432"/>
                  </a:lnTo>
                  <a:lnTo>
                    <a:pt x="3928476" y="3686432"/>
                  </a:lnTo>
                  <a:lnTo>
                    <a:pt x="3928476" y="0"/>
                  </a:lnTo>
                  <a:close/>
                </a:path>
              </a:pathLst>
            </a:custGeom>
            <a:solidFill>
              <a:srgbClr val="000000"/>
            </a:solidFill>
          </p:spPr>
        </p:sp>
        <p:sp>
          <p:nvSpPr>
            <p:cNvPr id="11" name="Freeform 11"/>
            <p:cNvSpPr/>
            <p:nvPr/>
          </p:nvSpPr>
          <p:spPr>
            <a:xfrm>
              <a:off x="12700" y="12700"/>
              <a:ext cx="3903075" cy="3661032"/>
            </a:xfrm>
            <a:custGeom>
              <a:avLst/>
              <a:gdLst/>
              <a:ahLst/>
              <a:cxnLst/>
              <a:rect l="l" t="t" r="r" b="b"/>
              <a:pathLst>
                <a:path w="3903075" h="3661032">
                  <a:moveTo>
                    <a:pt x="0" y="0"/>
                  </a:moveTo>
                  <a:lnTo>
                    <a:pt x="3903075" y="0"/>
                  </a:lnTo>
                  <a:lnTo>
                    <a:pt x="3903075" y="3661032"/>
                  </a:lnTo>
                  <a:lnTo>
                    <a:pt x="0" y="3661032"/>
                  </a:lnTo>
                  <a:close/>
                </a:path>
              </a:pathLst>
            </a:custGeom>
            <a:solidFill>
              <a:srgbClr val="FFFFFF"/>
            </a:solidFill>
          </p:spPr>
        </p:sp>
        <p:sp>
          <p:nvSpPr>
            <p:cNvPr id="12" name="Freeform 12"/>
            <p:cNvSpPr/>
            <p:nvPr/>
          </p:nvSpPr>
          <p:spPr>
            <a:xfrm>
              <a:off x="0" y="0"/>
              <a:ext cx="3928476" cy="3686432"/>
            </a:xfrm>
            <a:custGeom>
              <a:avLst/>
              <a:gdLst/>
              <a:ahLst/>
              <a:cxnLst/>
              <a:rect l="l" t="t" r="r" b="b"/>
              <a:pathLst>
                <a:path w="3928476" h="3686432">
                  <a:moveTo>
                    <a:pt x="80010" y="3686432"/>
                  </a:moveTo>
                  <a:lnTo>
                    <a:pt x="3928476" y="3686432"/>
                  </a:lnTo>
                  <a:lnTo>
                    <a:pt x="3928476" y="80010"/>
                  </a:lnTo>
                  <a:lnTo>
                    <a:pt x="3928476" y="67310"/>
                  </a:lnTo>
                  <a:lnTo>
                    <a:pt x="3928476" y="0"/>
                  </a:lnTo>
                  <a:lnTo>
                    <a:pt x="0" y="0"/>
                  </a:lnTo>
                  <a:lnTo>
                    <a:pt x="0" y="3686432"/>
                  </a:lnTo>
                  <a:lnTo>
                    <a:pt x="67310" y="3686432"/>
                  </a:lnTo>
                  <a:lnTo>
                    <a:pt x="80010" y="3686432"/>
                  </a:lnTo>
                  <a:close/>
                  <a:moveTo>
                    <a:pt x="12700" y="12700"/>
                  </a:moveTo>
                  <a:lnTo>
                    <a:pt x="3915775" y="12700"/>
                  </a:lnTo>
                  <a:lnTo>
                    <a:pt x="3915775" y="3673732"/>
                  </a:lnTo>
                  <a:lnTo>
                    <a:pt x="12700" y="3673732"/>
                  </a:lnTo>
                  <a:lnTo>
                    <a:pt x="12700" y="12700"/>
                  </a:lnTo>
                  <a:close/>
                </a:path>
              </a:pathLst>
            </a:custGeom>
            <a:solidFill>
              <a:srgbClr val="000000"/>
            </a:solidFill>
          </p:spPr>
        </p:sp>
      </p:grpSp>
      <p:grpSp>
        <p:nvGrpSpPr>
          <p:cNvPr id="13" name="Group 13"/>
          <p:cNvGrpSpPr/>
          <p:nvPr/>
        </p:nvGrpSpPr>
        <p:grpSpPr>
          <a:xfrm>
            <a:off x="1795848" y="3641429"/>
            <a:ext cx="5425368" cy="2589774"/>
            <a:chOff x="0" y="0"/>
            <a:chExt cx="7233824" cy="3453032"/>
          </a:xfrm>
        </p:grpSpPr>
        <p:sp>
          <p:nvSpPr>
            <p:cNvPr id="14" name="TextBox 14"/>
            <p:cNvSpPr txBox="1"/>
            <p:nvPr/>
          </p:nvSpPr>
          <p:spPr>
            <a:xfrm>
              <a:off x="0" y="0"/>
              <a:ext cx="7233824" cy="2311135"/>
            </a:xfrm>
            <a:prstGeom prst="rect">
              <a:avLst/>
            </a:prstGeom>
          </p:spPr>
          <p:txBody>
            <a:bodyPr lIns="0" tIns="0" rIns="0" bIns="0" rtlCol="0" anchor="t">
              <a:spAutoFit/>
            </a:bodyPr>
            <a:lstStyle/>
            <a:p>
              <a:pPr>
                <a:lnSpc>
                  <a:spcPts val="6840"/>
                </a:lnSpc>
              </a:pPr>
              <a:r>
                <a:rPr lang="en-US" sz="5700" b="1" spc="285" dirty="0" err="1">
                  <a:solidFill>
                    <a:srgbClr val="000000"/>
                  </a:solidFill>
                  <a:latin typeface="Times Neue Roman Bold"/>
                </a:rPr>
                <a:t>Nội</a:t>
              </a:r>
              <a:r>
                <a:rPr lang="en-US" sz="5700" b="1" spc="285" dirty="0">
                  <a:solidFill>
                    <a:srgbClr val="000000"/>
                  </a:solidFill>
                  <a:latin typeface="Times Neue Roman Bold"/>
                </a:rPr>
                <a:t> dung </a:t>
              </a:r>
              <a:r>
                <a:rPr lang="en-US" sz="5700" b="1" spc="285" dirty="0" err="1">
                  <a:solidFill>
                    <a:srgbClr val="000000"/>
                  </a:solidFill>
                  <a:latin typeface="Times Neue Roman Bold"/>
                </a:rPr>
                <a:t>thuyết</a:t>
              </a:r>
              <a:r>
                <a:rPr lang="en-US" sz="5700" b="1" spc="285" dirty="0">
                  <a:solidFill>
                    <a:srgbClr val="000000"/>
                  </a:solidFill>
                  <a:latin typeface="Times Neue Roman Bold"/>
                </a:rPr>
                <a:t> </a:t>
              </a:r>
              <a:r>
                <a:rPr lang="en-US" sz="5700" b="1" spc="285" dirty="0" err="1">
                  <a:solidFill>
                    <a:srgbClr val="000000"/>
                  </a:solidFill>
                  <a:latin typeface="Times Neue Roman Bold"/>
                </a:rPr>
                <a:t>trình</a:t>
              </a:r>
              <a:endParaRPr lang="en-US" sz="5700" b="1" spc="285" dirty="0">
                <a:solidFill>
                  <a:srgbClr val="000000"/>
                </a:solidFill>
                <a:latin typeface="Times Neue Roman Bold"/>
              </a:endParaRPr>
            </a:p>
          </p:txBody>
        </p:sp>
        <p:pic>
          <p:nvPicPr>
            <p:cNvPr id="15" name="Picture 1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b="86205"/>
            <a:stretch>
              <a:fillRect/>
            </a:stretch>
          </p:blipFill>
          <p:spPr>
            <a:xfrm>
              <a:off x="0" y="3076674"/>
              <a:ext cx="2346372" cy="376358"/>
            </a:xfrm>
            <a:prstGeom prst="rect">
              <a:avLst/>
            </a:prstGeom>
          </p:spPr>
        </p:pic>
      </p:grpSp>
      <p:grpSp>
        <p:nvGrpSpPr>
          <p:cNvPr id="16" name="Group 16"/>
          <p:cNvGrpSpPr/>
          <p:nvPr/>
        </p:nvGrpSpPr>
        <p:grpSpPr>
          <a:xfrm>
            <a:off x="8616155" y="2742335"/>
            <a:ext cx="8873094" cy="6538085"/>
            <a:chOff x="0" y="0"/>
            <a:chExt cx="5094352" cy="3753742"/>
          </a:xfrm>
        </p:grpSpPr>
        <p:sp>
          <p:nvSpPr>
            <p:cNvPr id="17" name="Freeform 17"/>
            <p:cNvSpPr/>
            <p:nvPr/>
          </p:nvSpPr>
          <p:spPr>
            <a:xfrm>
              <a:off x="80010" y="80010"/>
              <a:ext cx="5001642" cy="3661032"/>
            </a:xfrm>
            <a:custGeom>
              <a:avLst/>
              <a:gdLst/>
              <a:ahLst/>
              <a:cxnLst/>
              <a:rect l="l" t="t" r="r" b="b"/>
              <a:pathLst>
                <a:path w="5001642" h="3661032">
                  <a:moveTo>
                    <a:pt x="0" y="3606422"/>
                  </a:moveTo>
                  <a:lnTo>
                    <a:pt x="0" y="3661032"/>
                  </a:lnTo>
                  <a:lnTo>
                    <a:pt x="5001642" y="3661032"/>
                  </a:lnTo>
                  <a:lnTo>
                    <a:pt x="5001642" y="0"/>
                  </a:lnTo>
                  <a:lnTo>
                    <a:pt x="4947032" y="0"/>
                  </a:lnTo>
                  <a:lnTo>
                    <a:pt x="4947032" y="3606422"/>
                  </a:lnTo>
                  <a:close/>
                </a:path>
              </a:pathLst>
            </a:custGeom>
            <a:solidFill>
              <a:srgbClr val="FFA794"/>
            </a:solidFill>
          </p:spPr>
        </p:sp>
        <p:sp>
          <p:nvSpPr>
            <p:cNvPr id="18" name="Freeform 18"/>
            <p:cNvSpPr/>
            <p:nvPr/>
          </p:nvSpPr>
          <p:spPr>
            <a:xfrm>
              <a:off x="67310" y="67310"/>
              <a:ext cx="5027042" cy="3686432"/>
            </a:xfrm>
            <a:custGeom>
              <a:avLst/>
              <a:gdLst/>
              <a:ahLst/>
              <a:cxnLst/>
              <a:rect l="l" t="t" r="r" b="b"/>
              <a:pathLst>
                <a:path w="5027042" h="3686432">
                  <a:moveTo>
                    <a:pt x="4959732" y="0"/>
                  </a:moveTo>
                  <a:lnTo>
                    <a:pt x="4959732" y="12700"/>
                  </a:lnTo>
                  <a:lnTo>
                    <a:pt x="5014342" y="12700"/>
                  </a:lnTo>
                  <a:lnTo>
                    <a:pt x="5014342" y="3673732"/>
                  </a:lnTo>
                  <a:lnTo>
                    <a:pt x="12700" y="3673732"/>
                  </a:lnTo>
                  <a:lnTo>
                    <a:pt x="12700" y="3619122"/>
                  </a:lnTo>
                  <a:lnTo>
                    <a:pt x="0" y="3619122"/>
                  </a:lnTo>
                  <a:lnTo>
                    <a:pt x="0" y="3686432"/>
                  </a:lnTo>
                  <a:lnTo>
                    <a:pt x="5027042" y="3686432"/>
                  </a:lnTo>
                  <a:lnTo>
                    <a:pt x="5027042" y="0"/>
                  </a:lnTo>
                  <a:close/>
                </a:path>
              </a:pathLst>
            </a:custGeom>
            <a:solidFill>
              <a:srgbClr val="000000"/>
            </a:solidFill>
          </p:spPr>
        </p:sp>
        <p:sp>
          <p:nvSpPr>
            <p:cNvPr id="19" name="Freeform 19"/>
            <p:cNvSpPr/>
            <p:nvPr/>
          </p:nvSpPr>
          <p:spPr>
            <a:xfrm>
              <a:off x="12700" y="12700"/>
              <a:ext cx="5001642" cy="3661032"/>
            </a:xfrm>
            <a:custGeom>
              <a:avLst/>
              <a:gdLst/>
              <a:ahLst/>
              <a:cxnLst/>
              <a:rect l="l" t="t" r="r" b="b"/>
              <a:pathLst>
                <a:path w="5001642" h="3661032">
                  <a:moveTo>
                    <a:pt x="0" y="0"/>
                  </a:moveTo>
                  <a:lnTo>
                    <a:pt x="5001642" y="0"/>
                  </a:lnTo>
                  <a:lnTo>
                    <a:pt x="5001642" y="3661032"/>
                  </a:lnTo>
                  <a:lnTo>
                    <a:pt x="0" y="3661032"/>
                  </a:lnTo>
                  <a:close/>
                </a:path>
              </a:pathLst>
            </a:custGeom>
            <a:solidFill>
              <a:srgbClr val="FFFFFF"/>
            </a:solidFill>
          </p:spPr>
        </p:sp>
        <p:sp>
          <p:nvSpPr>
            <p:cNvPr id="20" name="Freeform 20"/>
            <p:cNvSpPr/>
            <p:nvPr/>
          </p:nvSpPr>
          <p:spPr>
            <a:xfrm>
              <a:off x="0" y="0"/>
              <a:ext cx="5027042" cy="3686432"/>
            </a:xfrm>
            <a:custGeom>
              <a:avLst/>
              <a:gdLst/>
              <a:ahLst/>
              <a:cxnLst/>
              <a:rect l="l" t="t" r="r" b="b"/>
              <a:pathLst>
                <a:path w="5027042" h="3686432">
                  <a:moveTo>
                    <a:pt x="80010" y="3686432"/>
                  </a:moveTo>
                  <a:lnTo>
                    <a:pt x="5027042" y="3686432"/>
                  </a:lnTo>
                  <a:lnTo>
                    <a:pt x="5027042" y="80010"/>
                  </a:lnTo>
                  <a:lnTo>
                    <a:pt x="5027042" y="67310"/>
                  </a:lnTo>
                  <a:lnTo>
                    <a:pt x="5027042" y="0"/>
                  </a:lnTo>
                  <a:lnTo>
                    <a:pt x="0" y="0"/>
                  </a:lnTo>
                  <a:lnTo>
                    <a:pt x="0" y="3686432"/>
                  </a:lnTo>
                  <a:lnTo>
                    <a:pt x="67310" y="3686432"/>
                  </a:lnTo>
                  <a:lnTo>
                    <a:pt x="80010" y="3686432"/>
                  </a:lnTo>
                  <a:close/>
                  <a:moveTo>
                    <a:pt x="12700" y="12700"/>
                  </a:moveTo>
                  <a:lnTo>
                    <a:pt x="5014342" y="12700"/>
                  </a:lnTo>
                  <a:lnTo>
                    <a:pt x="5014342" y="3673732"/>
                  </a:lnTo>
                  <a:lnTo>
                    <a:pt x="12700" y="3673732"/>
                  </a:lnTo>
                  <a:lnTo>
                    <a:pt x="12700" y="12700"/>
                  </a:lnTo>
                  <a:close/>
                </a:path>
              </a:pathLst>
            </a:custGeom>
            <a:solidFill>
              <a:srgbClr val="000000"/>
            </a:solidFill>
          </p:spPr>
        </p:sp>
      </p:grpSp>
      <p:grpSp>
        <p:nvGrpSpPr>
          <p:cNvPr id="21" name="Group 21"/>
          <p:cNvGrpSpPr/>
          <p:nvPr/>
        </p:nvGrpSpPr>
        <p:grpSpPr>
          <a:xfrm>
            <a:off x="9802594" y="3649801"/>
            <a:ext cx="843068" cy="833495"/>
            <a:chOff x="0" y="0"/>
            <a:chExt cx="1124091" cy="1111327"/>
          </a:xfrm>
        </p:grpSpPr>
        <p:pic>
          <p:nvPicPr>
            <p:cNvPr id="22" name="Picture 22"/>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t="114" b="114"/>
            <a:stretch>
              <a:fillRect/>
            </a:stretch>
          </p:blipFill>
          <p:spPr>
            <a:xfrm>
              <a:off x="0" y="0"/>
              <a:ext cx="1124091" cy="1111327"/>
            </a:xfrm>
            <a:prstGeom prst="rect">
              <a:avLst/>
            </a:prstGeom>
          </p:spPr>
        </p:pic>
        <p:sp>
          <p:nvSpPr>
            <p:cNvPr id="23" name="TextBox 23"/>
            <p:cNvSpPr txBox="1"/>
            <p:nvPr/>
          </p:nvSpPr>
          <p:spPr>
            <a:xfrm>
              <a:off x="247126" y="94527"/>
              <a:ext cx="594774" cy="848292"/>
            </a:xfrm>
            <a:prstGeom prst="rect">
              <a:avLst/>
            </a:prstGeom>
          </p:spPr>
          <p:txBody>
            <a:bodyPr lIns="0" tIns="0" rIns="0" bIns="0" rtlCol="0" anchor="t">
              <a:spAutoFit/>
            </a:bodyPr>
            <a:lstStyle/>
            <a:p>
              <a:pPr marL="0" lvl="0" indent="0" algn="ctr">
                <a:lnSpc>
                  <a:spcPts val="4767"/>
                </a:lnSpc>
                <a:spcBef>
                  <a:spcPct val="0"/>
                </a:spcBef>
              </a:pPr>
              <a:r>
                <a:rPr lang="en-US" sz="3405">
                  <a:solidFill>
                    <a:srgbClr val="FFFFFF"/>
                  </a:solidFill>
                  <a:latin typeface="Agrandir Wide Medium"/>
                </a:rPr>
                <a:t>1</a:t>
              </a:r>
            </a:p>
          </p:txBody>
        </p:sp>
      </p:grpSp>
      <p:sp>
        <p:nvSpPr>
          <p:cNvPr id="24" name="TextBox 24"/>
          <p:cNvSpPr txBox="1"/>
          <p:nvPr/>
        </p:nvSpPr>
        <p:spPr>
          <a:xfrm>
            <a:off x="11234487" y="3831495"/>
            <a:ext cx="4608425" cy="414665"/>
          </a:xfrm>
          <a:prstGeom prst="rect">
            <a:avLst/>
          </a:prstGeom>
        </p:spPr>
        <p:txBody>
          <a:bodyPr lIns="0" tIns="0" rIns="0" bIns="0" rtlCol="0" anchor="t">
            <a:spAutoFit/>
          </a:bodyPr>
          <a:lstStyle/>
          <a:p>
            <a:pPr marL="0" lvl="0" indent="0">
              <a:lnSpc>
                <a:spcPts val="3119"/>
              </a:lnSpc>
            </a:pPr>
            <a:r>
              <a:rPr lang="en-US" sz="3600" b="1" dirty="0" err="1">
                <a:solidFill>
                  <a:srgbClr val="000000"/>
                </a:solidFill>
                <a:latin typeface="Times Neue Roman" panose="020B0604020202020204" charset="0"/>
              </a:rPr>
              <a:t>Giới</a:t>
            </a:r>
            <a:r>
              <a:rPr lang="en-US" sz="3600" b="1" dirty="0">
                <a:solidFill>
                  <a:srgbClr val="000000"/>
                </a:solidFill>
                <a:latin typeface="Times Neue Roman" panose="020B0604020202020204" charset="0"/>
              </a:rPr>
              <a:t> </a:t>
            </a:r>
            <a:r>
              <a:rPr lang="en-US" sz="3600" b="1" dirty="0" err="1">
                <a:solidFill>
                  <a:srgbClr val="000000"/>
                </a:solidFill>
                <a:latin typeface="Times Neue Roman" panose="020B0604020202020204" charset="0"/>
              </a:rPr>
              <a:t>thiệu</a:t>
            </a:r>
            <a:r>
              <a:rPr lang="en-US" sz="3600" b="1" dirty="0">
                <a:solidFill>
                  <a:srgbClr val="000000"/>
                </a:solidFill>
                <a:latin typeface="Times Neue Roman" panose="020B0604020202020204" charset="0"/>
              </a:rPr>
              <a:t> </a:t>
            </a:r>
            <a:r>
              <a:rPr lang="en-US" sz="3600" b="1" dirty="0" err="1">
                <a:solidFill>
                  <a:srgbClr val="000000"/>
                </a:solidFill>
                <a:latin typeface="Times Neue Roman" panose="020B0604020202020204" charset="0"/>
              </a:rPr>
              <a:t>đề</a:t>
            </a:r>
            <a:r>
              <a:rPr lang="en-US" sz="3600" b="1" dirty="0">
                <a:solidFill>
                  <a:srgbClr val="000000"/>
                </a:solidFill>
                <a:latin typeface="Times Neue Roman" panose="020B0604020202020204" charset="0"/>
              </a:rPr>
              <a:t> </a:t>
            </a:r>
            <a:r>
              <a:rPr lang="en-US" sz="3600" b="1" dirty="0" err="1">
                <a:solidFill>
                  <a:srgbClr val="000000"/>
                </a:solidFill>
                <a:latin typeface="Times Neue Roman" panose="020B0604020202020204" charset="0"/>
              </a:rPr>
              <a:t>tài</a:t>
            </a:r>
            <a:r>
              <a:rPr lang="en-US" sz="3600" b="1" dirty="0">
                <a:solidFill>
                  <a:srgbClr val="000000"/>
                </a:solidFill>
                <a:latin typeface="Times Neue Roman" panose="020B0604020202020204" charset="0"/>
              </a:rPr>
              <a:t> </a:t>
            </a:r>
          </a:p>
        </p:txBody>
      </p:sp>
      <p:grpSp>
        <p:nvGrpSpPr>
          <p:cNvPr id="25" name="Group 25"/>
          <p:cNvGrpSpPr/>
          <p:nvPr/>
        </p:nvGrpSpPr>
        <p:grpSpPr>
          <a:xfrm>
            <a:off x="9802594" y="4930971"/>
            <a:ext cx="843068" cy="835404"/>
            <a:chOff x="0" y="0"/>
            <a:chExt cx="1124091" cy="1113872"/>
          </a:xfrm>
        </p:grpSpPr>
        <p:pic>
          <p:nvPicPr>
            <p:cNvPr id="26" name="Picture 26"/>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0" y="0"/>
              <a:ext cx="1124091" cy="1113872"/>
            </a:xfrm>
            <a:prstGeom prst="rect">
              <a:avLst/>
            </a:prstGeom>
          </p:spPr>
        </p:pic>
        <p:sp>
          <p:nvSpPr>
            <p:cNvPr id="27" name="TextBox 27"/>
            <p:cNvSpPr txBox="1"/>
            <p:nvPr/>
          </p:nvSpPr>
          <p:spPr>
            <a:xfrm>
              <a:off x="247126" y="94527"/>
              <a:ext cx="594774" cy="850837"/>
            </a:xfrm>
            <a:prstGeom prst="rect">
              <a:avLst/>
            </a:prstGeom>
          </p:spPr>
          <p:txBody>
            <a:bodyPr lIns="0" tIns="0" rIns="0" bIns="0" rtlCol="0" anchor="t">
              <a:spAutoFit/>
            </a:bodyPr>
            <a:lstStyle/>
            <a:p>
              <a:pPr marL="0" lvl="0" indent="0" algn="ctr">
                <a:lnSpc>
                  <a:spcPts val="4767"/>
                </a:lnSpc>
                <a:spcBef>
                  <a:spcPct val="0"/>
                </a:spcBef>
              </a:pPr>
              <a:r>
                <a:rPr lang="en-US" sz="3405">
                  <a:solidFill>
                    <a:srgbClr val="FFFFFF"/>
                  </a:solidFill>
                  <a:latin typeface="Agrandir Wide Medium"/>
                </a:rPr>
                <a:t>2</a:t>
              </a:r>
            </a:p>
          </p:txBody>
        </p:sp>
      </p:grpSp>
      <p:sp>
        <p:nvSpPr>
          <p:cNvPr id="28" name="TextBox 28"/>
          <p:cNvSpPr txBox="1"/>
          <p:nvPr/>
        </p:nvSpPr>
        <p:spPr>
          <a:xfrm>
            <a:off x="11234487" y="5112665"/>
            <a:ext cx="4608425" cy="414665"/>
          </a:xfrm>
          <a:prstGeom prst="rect">
            <a:avLst/>
          </a:prstGeom>
        </p:spPr>
        <p:txBody>
          <a:bodyPr lIns="0" tIns="0" rIns="0" bIns="0" rtlCol="0" anchor="t">
            <a:spAutoFit/>
          </a:bodyPr>
          <a:lstStyle/>
          <a:p>
            <a:pPr marL="0" lvl="0" indent="0">
              <a:lnSpc>
                <a:spcPts val="3119"/>
              </a:lnSpc>
            </a:pPr>
            <a:r>
              <a:rPr lang="en-US" sz="3600" b="1" dirty="0">
                <a:solidFill>
                  <a:srgbClr val="000000"/>
                </a:solidFill>
                <a:latin typeface="Times Neue Roman" panose="020B0604020202020204" charset="0"/>
              </a:rPr>
              <a:t>Linh </a:t>
            </a:r>
            <a:r>
              <a:rPr lang="en-US" sz="3600" b="1" dirty="0" err="1">
                <a:solidFill>
                  <a:srgbClr val="000000"/>
                </a:solidFill>
                <a:latin typeface="Times Neue Roman" panose="020B0604020202020204" charset="0"/>
              </a:rPr>
              <a:t>kiện</a:t>
            </a:r>
            <a:r>
              <a:rPr lang="en-US" sz="3600" b="1" dirty="0">
                <a:solidFill>
                  <a:srgbClr val="000000"/>
                </a:solidFill>
                <a:latin typeface="Times Neue Roman" panose="020B0604020202020204" charset="0"/>
              </a:rPr>
              <a:t> </a:t>
            </a:r>
            <a:r>
              <a:rPr lang="en-US" sz="3600" b="1" dirty="0" err="1">
                <a:solidFill>
                  <a:srgbClr val="000000"/>
                </a:solidFill>
                <a:latin typeface="Times Neue Roman" panose="020B0604020202020204" charset="0"/>
              </a:rPr>
              <a:t>sử</a:t>
            </a:r>
            <a:r>
              <a:rPr lang="en-US" sz="3600" b="1" dirty="0">
                <a:solidFill>
                  <a:srgbClr val="000000"/>
                </a:solidFill>
                <a:latin typeface="Times Neue Roman" panose="020B0604020202020204" charset="0"/>
              </a:rPr>
              <a:t> </a:t>
            </a:r>
            <a:r>
              <a:rPr lang="en-US" sz="3600" b="1" dirty="0" err="1">
                <a:solidFill>
                  <a:srgbClr val="000000"/>
                </a:solidFill>
                <a:latin typeface="Times Neue Roman" panose="020B0604020202020204" charset="0"/>
              </a:rPr>
              <a:t>dụng</a:t>
            </a:r>
            <a:endParaRPr lang="en-US" sz="3600" b="1" dirty="0">
              <a:solidFill>
                <a:srgbClr val="000000"/>
              </a:solidFill>
              <a:latin typeface="Times Neue Roman" panose="020B0604020202020204" charset="0"/>
            </a:endParaRPr>
          </a:p>
        </p:txBody>
      </p:sp>
      <p:grpSp>
        <p:nvGrpSpPr>
          <p:cNvPr id="29" name="Group 29"/>
          <p:cNvGrpSpPr/>
          <p:nvPr/>
        </p:nvGrpSpPr>
        <p:grpSpPr>
          <a:xfrm>
            <a:off x="9802594" y="6212141"/>
            <a:ext cx="843068" cy="835404"/>
            <a:chOff x="0" y="0"/>
            <a:chExt cx="1124091" cy="1113872"/>
          </a:xfrm>
        </p:grpSpPr>
        <p:pic>
          <p:nvPicPr>
            <p:cNvPr id="30" name="Picture 30"/>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0" y="0"/>
              <a:ext cx="1124091" cy="1113872"/>
            </a:xfrm>
            <a:prstGeom prst="rect">
              <a:avLst/>
            </a:prstGeom>
          </p:spPr>
        </p:pic>
        <p:sp>
          <p:nvSpPr>
            <p:cNvPr id="31" name="TextBox 31"/>
            <p:cNvSpPr txBox="1"/>
            <p:nvPr/>
          </p:nvSpPr>
          <p:spPr>
            <a:xfrm>
              <a:off x="247126" y="94527"/>
              <a:ext cx="594774" cy="850837"/>
            </a:xfrm>
            <a:prstGeom prst="rect">
              <a:avLst/>
            </a:prstGeom>
          </p:spPr>
          <p:txBody>
            <a:bodyPr lIns="0" tIns="0" rIns="0" bIns="0" rtlCol="0" anchor="t">
              <a:spAutoFit/>
            </a:bodyPr>
            <a:lstStyle/>
            <a:p>
              <a:pPr marL="0" lvl="0" indent="0" algn="ctr">
                <a:lnSpc>
                  <a:spcPts val="4767"/>
                </a:lnSpc>
                <a:spcBef>
                  <a:spcPct val="0"/>
                </a:spcBef>
              </a:pPr>
              <a:r>
                <a:rPr lang="en-US" sz="3405">
                  <a:solidFill>
                    <a:srgbClr val="FFFFFF"/>
                  </a:solidFill>
                  <a:latin typeface="Agrandir Wide Medium"/>
                </a:rPr>
                <a:t>3</a:t>
              </a:r>
            </a:p>
          </p:txBody>
        </p:sp>
      </p:grpSp>
      <p:sp>
        <p:nvSpPr>
          <p:cNvPr id="32" name="TextBox 32"/>
          <p:cNvSpPr txBox="1"/>
          <p:nvPr/>
        </p:nvSpPr>
        <p:spPr>
          <a:xfrm>
            <a:off x="11234487" y="6393835"/>
            <a:ext cx="4608425" cy="414665"/>
          </a:xfrm>
          <a:prstGeom prst="rect">
            <a:avLst/>
          </a:prstGeom>
        </p:spPr>
        <p:txBody>
          <a:bodyPr lIns="0" tIns="0" rIns="0" bIns="0" rtlCol="0" anchor="t">
            <a:spAutoFit/>
          </a:bodyPr>
          <a:lstStyle/>
          <a:p>
            <a:pPr marL="0" lvl="0" indent="0">
              <a:lnSpc>
                <a:spcPts val="3119"/>
              </a:lnSpc>
            </a:pPr>
            <a:r>
              <a:rPr lang="en-US" sz="3600" b="1" dirty="0" err="1">
                <a:solidFill>
                  <a:srgbClr val="000000"/>
                </a:solidFill>
                <a:latin typeface="Times Neue Roman" panose="020B0604020202020204" charset="0"/>
              </a:rPr>
              <a:t>Phân</a:t>
            </a:r>
            <a:r>
              <a:rPr lang="en-US" sz="3600" b="1" dirty="0">
                <a:solidFill>
                  <a:srgbClr val="000000"/>
                </a:solidFill>
                <a:latin typeface="Times Neue Roman" panose="020B0604020202020204" charset="0"/>
              </a:rPr>
              <a:t> chia </a:t>
            </a:r>
            <a:r>
              <a:rPr lang="en-US" sz="3600" b="1" dirty="0" err="1">
                <a:solidFill>
                  <a:srgbClr val="000000"/>
                </a:solidFill>
                <a:latin typeface="Times Neue Roman" panose="020B0604020202020204" charset="0"/>
              </a:rPr>
              <a:t>công</a:t>
            </a:r>
            <a:r>
              <a:rPr lang="en-US" sz="3600" b="1" dirty="0">
                <a:solidFill>
                  <a:srgbClr val="000000"/>
                </a:solidFill>
                <a:latin typeface="Times Neue Roman" panose="020B0604020202020204" charset="0"/>
              </a:rPr>
              <a:t> </a:t>
            </a:r>
            <a:r>
              <a:rPr lang="en-US" sz="3600" b="1" dirty="0" err="1">
                <a:solidFill>
                  <a:srgbClr val="000000"/>
                </a:solidFill>
                <a:latin typeface="Times Neue Roman" panose="020B0604020202020204" charset="0"/>
              </a:rPr>
              <a:t>việc</a:t>
            </a:r>
            <a:endParaRPr lang="en-US" sz="3600" b="1" dirty="0">
              <a:solidFill>
                <a:srgbClr val="000000"/>
              </a:solidFill>
              <a:latin typeface="Times Neue Roman" panose="020B0604020202020204" charset="0"/>
            </a:endParaRPr>
          </a:p>
        </p:txBody>
      </p:sp>
      <p:grpSp>
        <p:nvGrpSpPr>
          <p:cNvPr id="33" name="Group 33"/>
          <p:cNvGrpSpPr/>
          <p:nvPr/>
        </p:nvGrpSpPr>
        <p:grpSpPr>
          <a:xfrm>
            <a:off x="9802594" y="7493310"/>
            <a:ext cx="843068" cy="835404"/>
            <a:chOff x="0" y="0"/>
            <a:chExt cx="1124091" cy="1113872"/>
          </a:xfrm>
        </p:grpSpPr>
        <p:pic>
          <p:nvPicPr>
            <p:cNvPr id="34" name="Picture 3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0" y="0"/>
              <a:ext cx="1124091" cy="1113872"/>
            </a:xfrm>
            <a:prstGeom prst="rect">
              <a:avLst/>
            </a:prstGeom>
          </p:spPr>
        </p:pic>
        <p:sp>
          <p:nvSpPr>
            <p:cNvPr id="35" name="TextBox 35"/>
            <p:cNvSpPr txBox="1"/>
            <p:nvPr/>
          </p:nvSpPr>
          <p:spPr>
            <a:xfrm>
              <a:off x="247126" y="94527"/>
              <a:ext cx="594774" cy="850837"/>
            </a:xfrm>
            <a:prstGeom prst="rect">
              <a:avLst/>
            </a:prstGeom>
          </p:spPr>
          <p:txBody>
            <a:bodyPr lIns="0" tIns="0" rIns="0" bIns="0" rtlCol="0" anchor="t">
              <a:spAutoFit/>
            </a:bodyPr>
            <a:lstStyle/>
            <a:p>
              <a:pPr marL="0" lvl="0" indent="0" algn="ctr">
                <a:lnSpc>
                  <a:spcPts val="4767"/>
                </a:lnSpc>
                <a:spcBef>
                  <a:spcPct val="0"/>
                </a:spcBef>
              </a:pPr>
              <a:r>
                <a:rPr lang="en-US" sz="3405">
                  <a:solidFill>
                    <a:srgbClr val="FFFFFF"/>
                  </a:solidFill>
                  <a:latin typeface="Agrandir Wide Medium"/>
                </a:rPr>
                <a:t>4</a:t>
              </a:r>
            </a:p>
          </p:txBody>
        </p:sp>
      </p:grpSp>
      <p:sp>
        <p:nvSpPr>
          <p:cNvPr id="36" name="TextBox 36"/>
          <p:cNvSpPr txBox="1"/>
          <p:nvPr/>
        </p:nvSpPr>
        <p:spPr>
          <a:xfrm>
            <a:off x="11234487" y="7675005"/>
            <a:ext cx="4608425" cy="414665"/>
          </a:xfrm>
          <a:prstGeom prst="rect">
            <a:avLst/>
          </a:prstGeom>
        </p:spPr>
        <p:txBody>
          <a:bodyPr lIns="0" tIns="0" rIns="0" bIns="0" rtlCol="0" anchor="t">
            <a:spAutoFit/>
          </a:bodyPr>
          <a:lstStyle/>
          <a:p>
            <a:pPr marL="0" lvl="0" indent="0">
              <a:lnSpc>
                <a:spcPts val="3119"/>
              </a:lnSpc>
            </a:pPr>
            <a:r>
              <a:rPr lang="en-US" sz="3600" b="1" dirty="0" err="1">
                <a:solidFill>
                  <a:srgbClr val="000000"/>
                </a:solidFill>
                <a:latin typeface="Times Neue Roman" panose="020B0604020202020204" charset="0"/>
              </a:rPr>
              <a:t>Tiến</a:t>
            </a:r>
            <a:r>
              <a:rPr lang="en-US" sz="3600" b="1" dirty="0">
                <a:solidFill>
                  <a:srgbClr val="000000"/>
                </a:solidFill>
                <a:latin typeface="Times Neue Roman" panose="020B0604020202020204" charset="0"/>
              </a:rPr>
              <a:t> </a:t>
            </a:r>
            <a:r>
              <a:rPr lang="en-US" sz="3600" b="1" dirty="0" err="1">
                <a:solidFill>
                  <a:srgbClr val="000000"/>
                </a:solidFill>
                <a:latin typeface="Times Neue Roman" panose="020B0604020202020204" charset="0"/>
              </a:rPr>
              <a:t>độ</a:t>
            </a:r>
            <a:r>
              <a:rPr lang="en-US" sz="3600" b="1" dirty="0">
                <a:solidFill>
                  <a:srgbClr val="000000"/>
                </a:solidFill>
                <a:latin typeface="Times Neue Roman" panose="020B0604020202020204" charset="0"/>
              </a:rPr>
              <a:t> </a:t>
            </a:r>
            <a:r>
              <a:rPr lang="en-US" sz="3600" b="1" dirty="0" err="1">
                <a:solidFill>
                  <a:srgbClr val="000000"/>
                </a:solidFill>
                <a:latin typeface="Times Neue Roman" panose="020B0604020202020204" charset="0"/>
              </a:rPr>
              <a:t>thực</a:t>
            </a:r>
            <a:r>
              <a:rPr lang="en-US" sz="3600" b="1" dirty="0">
                <a:solidFill>
                  <a:srgbClr val="000000"/>
                </a:solidFill>
                <a:latin typeface="Times Neue Roman" panose="020B0604020202020204" charset="0"/>
              </a:rPr>
              <a:t> </a:t>
            </a:r>
            <a:r>
              <a:rPr lang="en-US" sz="3600" b="1" dirty="0" err="1">
                <a:solidFill>
                  <a:srgbClr val="000000"/>
                </a:solidFill>
                <a:latin typeface="Times Neue Roman" panose="020B0604020202020204" charset="0"/>
              </a:rPr>
              <a:t>hiện</a:t>
            </a:r>
            <a:r>
              <a:rPr lang="en-US" sz="3600" b="1" dirty="0">
                <a:solidFill>
                  <a:srgbClr val="000000"/>
                </a:solidFill>
                <a:latin typeface="Times Neue Roman" panose="020B0604020202020204" charset="0"/>
              </a:rPr>
              <a:t> </a:t>
            </a:r>
          </a:p>
        </p:txBody>
      </p:sp>
      <p:sp>
        <p:nvSpPr>
          <p:cNvPr id="37" name="TextBox 37"/>
          <p:cNvSpPr txBox="1"/>
          <p:nvPr/>
        </p:nvSpPr>
        <p:spPr>
          <a:xfrm>
            <a:off x="531859" y="495333"/>
            <a:ext cx="8612141" cy="1028634"/>
          </a:xfrm>
          <a:prstGeom prst="rect">
            <a:avLst/>
          </a:prstGeom>
        </p:spPr>
        <p:txBody>
          <a:bodyPr lIns="0" tIns="0" rIns="0" bIns="0" rtlCol="0" anchor="t">
            <a:spAutoFit/>
          </a:bodyPr>
          <a:lstStyle/>
          <a:p>
            <a:pPr>
              <a:lnSpc>
                <a:spcPts val="3959"/>
              </a:lnSpc>
            </a:pPr>
            <a:r>
              <a:rPr lang="en-US" sz="3299">
                <a:solidFill>
                  <a:srgbClr val="000000"/>
                </a:solidFill>
                <a:latin typeface="Telegraf Bold"/>
              </a:rPr>
              <a:t>HANOI UNIVERSITY OF INDUSTRY</a:t>
            </a:r>
          </a:p>
          <a:p>
            <a:pPr marL="0" lvl="0" indent="0">
              <a:lnSpc>
                <a:spcPts val="3959"/>
              </a:lnSpc>
            </a:pPr>
            <a:endParaRPr lang="en-US" sz="3299">
              <a:solidFill>
                <a:srgbClr val="000000"/>
              </a:solidFill>
              <a:latin typeface="Telegraf Bold"/>
            </a:endParaRPr>
          </a:p>
        </p:txBody>
      </p:sp>
      <p:sp>
        <p:nvSpPr>
          <p:cNvPr id="38" name="TextBox 38"/>
          <p:cNvSpPr txBox="1"/>
          <p:nvPr/>
        </p:nvSpPr>
        <p:spPr>
          <a:xfrm>
            <a:off x="13012878" y="600075"/>
            <a:ext cx="4600676" cy="428526"/>
          </a:xfrm>
          <a:prstGeom prst="rect">
            <a:avLst/>
          </a:prstGeom>
        </p:spPr>
        <p:txBody>
          <a:bodyPr lIns="0" tIns="0" rIns="0" bIns="0" rtlCol="0" anchor="t">
            <a:spAutoFit/>
          </a:bodyPr>
          <a:lstStyle/>
          <a:p>
            <a:pPr marL="0" lvl="0" indent="0" algn="r">
              <a:lnSpc>
                <a:spcPts val="3120"/>
              </a:lnSpc>
            </a:pPr>
            <a:r>
              <a:rPr lang="en-US" sz="2600">
                <a:solidFill>
                  <a:srgbClr val="000000"/>
                </a:solidFill>
                <a:latin typeface="Telegraf Bold"/>
              </a:rPr>
              <a:t> Thursday , January 5 ,2023</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8"/>
          <p:cNvGrpSpPr/>
          <p:nvPr/>
        </p:nvGrpSpPr>
        <p:grpSpPr>
          <a:xfrm>
            <a:off x="1028700" y="2176344"/>
            <a:ext cx="16230600" cy="2010265"/>
            <a:chOff x="0" y="0"/>
            <a:chExt cx="9318553" cy="1154163"/>
          </a:xfrm>
        </p:grpSpPr>
        <p:sp>
          <p:nvSpPr>
            <p:cNvPr id="9" name="Freeform 9"/>
            <p:cNvSpPr/>
            <p:nvPr/>
          </p:nvSpPr>
          <p:spPr>
            <a:xfrm>
              <a:off x="80010" y="80010"/>
              <a:ext cx="9225843" cy="1061453"/>
            </a:xfrm>
            <a:custGeom>
              <a:avLst/>
              <a:gdLst/>
              <a:ahLst/>
              <a:cxnLst/>
              <a:rect l="l" t="t" r="r" b="b"/>
              <a:pathLst>
                <a:path w="9225843" h="1061453">
                  <a:moveTo>
                    <a:pt x="0" y="1006843"/>
                  </a:moveTo>
                  <a:lnTo>
                    <a:pt x="0" y="1061453"/>
                  </a:lnTo>
                  <a:lnTo>
                    <a:pt x="9225843" y="1061453"/>
                  </a:lnTo>
                  <a:lnTo>
                    <a:pt x="9225843" y="0"/>
                  </a:lnTo>
                  <a:lnTo>
                    <a:pt x="9171233" y="0"/>
                  </a:lnTo>
                  <a:lnTo>
                    <a:pt x="9171233" y="1006843"/>
                  </a:lnTo>
                  <a:close/>
                </a:path>
              </a:pathLst>
            </a:custGeom>
            <a:solidFill>
              <a:srgbClr val="F7B2B0"/>
            </a:solidFill>
          </p:spPr>
        </p:sp>
        <p:sp>
          <p:nvSpPr>
            <p:cNvPr id="10" name="Freeform 10"/>
            <p:cNvSpPr/>
            <p:nvPr/>
          </p:nvSpPr>
          <p:spPr>
            <a:xfrm>
              <a:off x="67310" y="67310"/>
              <a:ext cx="9251243" cy="1086853"/>
            </a:xfrm>
            <a:custGeom>
              <a:avLst/>
              <a:gdLst/>
              <a:ahLst/>
              <a:cxnLst/>
              <a:rect l="l" t="t" r="r" b="b"/>
              <a:pathLst>
                <a:path w="9251243" h="1086853">
                  <a:moveTo>
                    <a:pt x="9183933" y="0"/>
                  </a:moveTo>
                  <a:lnTo>
                    <a:pt x="9183933" y="12700"/>
                  </a:lnTo>
                  <a:lnTo>
                    <a:pt x="9238543" y="12700"/>
                  </a:lnTo>
                  <a:lnTo>
                    <a:pt x="9238543" y="1074153"/>
                  </a:lnTo>
                  <a:lnTo>
                    <a:pt x="12700" y="1074153"/>
                  </a:lnTo>
                  <a:lnTo>
                    <a:pt x="12700" y="1019543"/>
                  </a:lnTo>
                  <a:lnTo>
                    <a:pt x="0" y="1019543"/>
                  </a:lnTo>
                  <a:lnTo>
                    <a:pt x="0" y="1086853"/>
                  </a:lnTo>
                  <a:lnTo>
                    <a:pt x="9251243" y="1086853"/>
                  </a:lnTo>
                  <a:lnTo>
                    <a:pt x="9251243" y="0"/>
                  </a:lnTo>
                  <a:close/>
                </a:path>
              </a:pathLst>
            </a:custGeom>
            <a:solidFill>
              <a:srgbClr val="000000"/>
            </a:solidFill>
          </p:spPr>
        </p:sp>
        <p:sp>
          <p:nvSpPr>
            <p:cNvPr id="11" name="Freeform 11"/>
            <p:cNvSpPr/>
            <p:nvPr/>
          </p:nvSpPr>
          <p:spPr>
            <a:xfrm>
              <a:off x="12700" y="12700"/>
              <a:ext cx="9225843" cy="1061453"/>
            </a:xfrm>
            <a:custGeom>
              <a:avLst/>
              <a:gdLst/>
              <a:ahLst/>
              <a:cxnLst/>
              <a:rect l="l" t="t" r="r" b="b"/>
              <a:pathLst>
                <a:path w="9225843" h="1061453">
                  <a:moveTo>
                    <a:pt x="0" y="0"/>
                  </a:moveTo>
                  <a:lnTo>
                    <a:pt x="9225843" y="0"/>
                  </a:lnTo>
                  <a:lnTo>
                    <a:pt x="9225843" y="1061453"/>
                  </a:lnTo>
                  <a:lnTo>
                    <a:pt x="0" y="1061453"/>
                  </a:lnTo>
                  <a:close/>
                </a:path>
              </a:pathLst>
            </a:custGeom>
            <a:solidFill>
              <a:srgbClr val="FFFFFF"/>
            </a:solidFill>
          </p:spPr>
        </p:sp>
        <p:sp>
          <p:nvSpPr>
            <p:cNvPr id="12" name="Freeform 12"/>
            <p:cNvSpPr/>
            <p:nvPr/>
          </p:nvSpPr>
          <p:spPr>
            <a:xfrm>
              <a:off x="0" y="0"/>
              <a:ext cx="9251243" cy="1086853"/>
            </a:xfrm>
            <a:custGeom>
              <a:avLst/>
              <a:gdLst/>
              <a:ahLst/>
              <a:cxnLst/>
              <a:rect l="l" t="t" r="r" b="b"/>
              <a:pathLst>
                <a:path w="9251243" h="1086853">
                  <a:moveTo>
                    <a:pt x="80010" y="1086853"/>
                  </a:moveTo>
                  <a:lnTo>
                    <a:pt x="9251243" y="1086853"/>
                  </a:lnTo>
                  <a:lnTo>
                    <a:pt x="9251243" y="80010"/>
                  </a:lnTo>
                  <a:lnTo>
                    <a:pt x="9251243" y="67310"/>
                  </a:lnTo>
                  <a:lnTo>
                    <a:pt x="9251243" y="0"/>
                  </a:lnTo>
                  <a:lnTo>
                    <a:pt x="0" y="0"/>
                  </a:lnTo>
                  <a:lnTo>
                    <a:pt x="0" y="1086853"/>
                  </a:lnTo>
                  <a:lnTo>
                    <a:pt x="67310" y="1086853"/>
                  </a:lnTo>
                  <a:lnTo>
                    <a:pt x="80010" y="1086853"/>
                  </a:lnTo>
                  <a:close/>
                  <a:moveTo>
                    <a:pt x="12700" y="12700"/>
                  </a:moveTo>
                  <a:lnTo>
                    <a:pt x="9238543" y="12700"/>
                  </a:lnTo>
                  <a:lnTo>
                    <a:pt x="9238543" y="1074153"/>
                  </a:lnTo>
                  <a:lnTo>
                    <a:pt x="12700" y="1074153"/>
                  </a:lnTo>
                  <a:lnTo>
                    <a:pt x="12700" y="12700"/>
                  </a:lnTo>
                  <a:close/>
                </a:path>
              </a:pathLst>
            </a:custGeom>
            <a:solidFill>
              <a:srgbClr val="000000"/>
            </a:solidFill>
          </p:spPr>
        </p:sp>
      </p:grpSp>
      <p:pic>
        <p:nvPicPr>
          <p:cNvPr id="13" name="Picture 1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86205"/>
          <a:stretch>
            <a:fillRect/>
          </a:stretch>
        </p:blipFill>
        <p:spPr>
          <a:xfrm>
            <a:off x="9207069" y="3089728"/>
            <a:ext cx="2563176" cy="411133"/>
          </a:xfrm>
          <a:prstGeom prst="rect">
            <a:avLst/>
          </a:prstGeom>
        </p:spPr>
      </p:pic>
      <p:grpSp>
        <p:nvGrpSpPr>
          <p:cNvPr id="14" name="Group 14"/>
          <p:cNvGrpSpPr/>
          <p:nvPr/>
        </p:nvGrpSpPr>
        <p:grpSpPr>
          <a:xfrm>
            <a:off x="1028700" y="4532935"/>
            <a:ext cx="16208480" cy="4725365"/>
            <a:chOff x="0" y="0"/>
            <a:chExt cx="4659276" cy="2712997"/>
          </a:xfrm>
        </p:grpSpPr>
        <p:sp>
          <p:nvSpPr>
            <p:cNvPr id="15" name="Freeform 15"/>
            <p:cNvSpPr/>
            <p:nvPr/>
          </p:nvSpPr>
          <p:spPr>
            <a:xfrm>
              <a:off x="80010" y="80010"/>
              <a:ext cx="4566566" cy="2620287"/>
            </a:xfrm>
            <a:custGeom>
              <a:avLst/>
              <a:gdLst/>
              <a:ahLst/>
              <a:cxnLst/>
              <a:rect l="l" t="t" r="r" b="b"/>
              <a:pathLst>
                <a:path w="4566566" h="2620287">
                  <a:moveTo>
                    <a:pt x="0" y="2565677"/>
                  </a:moveTo>
                  <a:lnTo>
                    <a:pt x="0" y="2620287"/>
                  </a:lnTo>
                  <a:lnTo>
                    <a:pt x="4566566" y="2620287"/>
                  </a:lnTo>
                  <a:lnTo>
                    <a:pt x="4566566" y="0"/>
                  </a:lnTo>
                  <a:lnTo>
                    <a:pt x="4511957" y="0"/>
                  </a:lnTo>
                  <a:lnTo>
                    <a:pt x="4511957" y="2565677"/>
                  </a:lnTo>
                  <a:close/>
                </a:path>
              </a:pathLst>
            </a:custGeom>
            <a:solidFill>
              <a:srgbClr val="F7B2B0"/>
            </a:solidFill>
          </p:spPr>
        </p:sp>
        <p:sp>
          <p:nvSpPr>
            <p:cNvPr id="16" name="Freeform 16"/>
            <p:cNvSpPr/>
            <p:nvPr/>
          </p:nvSpPr>
          <p:spPr>
            <a:xfrm>
              <a:off x="67310" y="67310"/>
              <a:ext cx="4591966" cy="2645687"/>
            </a:xfrm>
            <a:custGeom>
              <a:avLst/>
              <a:gdLst/>
              <a:ahLst/>
              <a:cxnLst/>
              <a:rect l="l" t="t" r="r" b="b"/>
              <a:pathLst>
                <a:path w="4591966" h="2645687">
                  <a:moveTo>
                    <a:pt x="4524657" y="0"/>
                  </a:moveTo>
                  <a:lnTo>
                    <a:pt x="4524657" y="12700"/>
                  </a:lnTo>
                  <a:lnTo>
                    <a:pt x="4579266" y="12700"/>
                  </a:lnTo>
                  <a:lnTo>
                    <a:pt x="4579266" y="2632987"/>
                  </a:lnTo>
                  <a:lnTo>
                    <a:pt x="12700" y="2632987"/>
                  </a:lnTo>
                  <a:lnTo>
                    <a:pt x="12700" y="2578377"/>
                  </a:lnTo>
                  <a:lnTo>
                    <a:pt x="0" y="2578377"/>
                  </a:lnTo>
                  <a:lnTo>
                    <a:pt x="0" y="2645687"/>
                  </a:lnTo>
                  <a:lnTo>
                    <a:pt x="4591966" y="2645687"/>
                  </a:lnTo>
                  <a:lnTo>
                    <a:pt x="4591966" y="0"/>
                  </a:lnTo>
                  <a:close/>
                </a:path>
              </a:pathLst>
            </a:custGeom>
            <a:solidFill>
              <a:srgbClr val="000000"/>
            </a:solidFill>
          </p:spPr>
        </p:sp>
        <p:sp>
          <p:nvSpPr>
            <p:cNvPr id="17" name="Freeform 17"/>
            <p:cNvSpPr/>
            <p:nvPr/>
          </p:nvSpPr>
          <p:spPr>
            <a:xfrm>
              <a:off x="12700" y="12700"/>
              <a:ext cx="4566567" cy="2620287"/>
            </a:xfrm>
            <a:custGeom>
              <a:avLst/>
              <a:gdLst/>
              <a:ahLst/>
              <a:cxnLst/>
              <a:rect l="l" t="t" r="r" b="b"/>
              <a:pathLst>
                <a:path w="4566567" h="2620287">
                  <a:moveTo>
                    <a:pt x="0" y="0"/>
                  </a:moveTo>
                  <a:lnTo>
                    <a:pt x="4566567" y="0"/>
                  </a:lnTo>
                  <a:lnTo>
                    <a:pt x="4566567" y="2620287"/>
                  </a:lnTo>
                  <a:lnTo>
                    <a:pt x="0" y="2620287"/>
                  </a:lnTo>
                  <a:close/>
                </a:path>
              </a:pathLst>
            </a:custGeom>
            <a:solidFill>
              <a:srgbClr val="FFFFFF"/>
            </a:solidFill>
          </p:spPr>
        </p:sp>
        <p:sp>
          <p:nvSpPr>
            <p:cNvPr id="18" name="Freeform 18"/>
            <p:cNvSpPr/>
            <p:nvPr/>
          </p:nvSpPr>
          <p:spPr>
            <a:xfrm>
              <a:off x="0" y="0"/>
              <a:ext cx="4591967" cy="2645687"/>
            </a:xfrm>
            <a:custGeom>
              <a:avLst/>
              <a:gdLst/>
              <a:ahLst/>
              <a:cxnLst/>
              <a:rect l="l" t="t" r="r" b="b"/>
              <a:pathLst>
                <a:path w="4591967" h="2645687">
                  <a:moveTo>
                    <a:pt x="80010" y="2645687"/>
                  </a:moveTo>
                  <a:lnTo>
                    <a:pt x="4591967" y="2645687"/>
                  </a:lnTo>
                  <a:lnTo>
                    <a:pt x="4591967" y="80010"/>
                  </a:lnTo>
                  <a:lnTo>
                    <a:pt x="4591967" y="67310"/>
                  </a:lnTo>
                  <a:lnTo>
                    <a:pt x="4591967" y="0"/>
                  </a:lnTo>
                  <a:lnTo>
                    <a:pt x="0" y="0"/>
                  </a:lnTo>
                  <a:lnTo>
                    <a:pt x="0" y="2645687"/>
                  </a:lnTo>
                  <a:lnTo>
                    <a:pt x="67310" y="2645687"/>
                  </a:lnTo>
                  <a:lnTo>
                    <a:pt x="80010" y="2645687"/>
                  </a:lnTo>
                  <a:close/>
                  <a:moveTo>
                    <a:pt x="12700" y="12700"/>
                  </a:moveTo>
                  <a:lnTo>
                    <a:pt x="4579267" y="12700"/>
                  </a:lnTo>
                  <a:lnTo>
                    <a:pt x="4579267" y="2632987"/>
                  </a:lnTo>
                  <a:lnTo>
                    <a:pt x="12700" y="2632987"/>
                  </a:lnTo>
                  <a:lnTo>
                    <a:pt x="12700" y="12700"/>
                  </a:lnTo>
                  <a:close/>
                </a:path>
              </a:pathLst>
            </a:custGeom>
            <a:solidFill>
              <a:srgbClr val="000000"/>
            </a:solidFill>
          </p:spPr>
        </p:sp>
      </p:grpSp>
      <p:sp>
        <p:nvSpPr>
          <p:cNvPr id="46" name="TextBox 46"/>
          <p:cNvSpPr txBox="1"/>
          <p:nvPr/>
        </p:nvSpPr>
        <p:spPr>
          <a:xfrm>
            <a:off x="1585160" y="2491151"/>
            <a:ext cx="10915849" cy="1034450"/>
          </a:xfrm>
          <a:prstGeom prst="rect">
            <a:avLst/>
          </a:prstGeom>
        </p:spPr>
        <p:txBody>
          <a:bodyPr lIns="0" tIns="0" rIns="0" bIns="0" rtlCol="0" anchor="t">
            <a:spAutoFit/>
          </a:bodyPr>
          <a:lstStyle/>
          <a:p>
            <a:pPr>
              <a:lnSpc>
                <a:spcPts val="8399"/>
              </a:lnSpc>
            </a:pPr>
            <a:r>
              <a:rPr lang="en-US" sz="6999" b="1" spc="349" dirty="0">
                <a:solidFill>
                  <a:srgbClr val="000000"/>
                </a:solidFill>
                <a:latin typeface="Times Neue Roman" panose="020B0604020202020204" charset="0"/>
              </a:rPr>
              <a:t>1.Giới </a:t>
            </a:r>
            <a:r>
              <a:rPr lang="en-US" sz="6999" b="1" spc="349" dirty="0" err="1">
                <a:solidFill>
                  <a:srgbClr val="000000"/>
                </a:solidFill>
                <a:latin typeface="Times Neue Roman" panose="020B0604020202020204" charset="0"/>
              </a:rPr>
              <a:t>thiệu</a:t>
            </a:r>
            <a:r>
              <a:rPr lang="en-US" sz="6999" b="1" spc="349" dirty="0">
                <a:solidFill>
                  <a:srgbClr val="000000"/>
                </a:solidFill>
                <a:latin typeface="Times Neue Roman" panose="020B0604020202020204" charset="0"/>
              </a:rPr>
              <a:t> </a:t>
            </a:r>
            <a:r>
              <a:rPr lang="en-US" sz="6999" b="1" spc="349" dirty="0" err="1">
                <a:solidFill>
                  <a:srgbClr val="000000"/>
                </a:solidFill>
                <a:latin typeface="Times Neue Roman" panose="020B0604020202020204" charset="0"/>
              </a:rPr>
              <a:t>đề</a:t>
            </a:r>
            <a:r>
              <a:rPr lang="en-US" sz="6999" b="1" spc="349" dirty="0">
                <a:solidFill>
                  <a:srgbClr val="000000"/>
                </a:solidFill>
                <a:latin typeface="Times Neue Roman" panose="020B0604020202020204" charset="0"/>
              </a:rPr>
              <a:t> </a:t>
            </a:r>
            <a:r>
              <a:rPr lang="en-US" sz="6999" b="1" spc="349" dirty="0" err="1">
                <a:solidFill>
                  <a:srgbClr val="000000"/>
                </a:solidFill>
                <a:latin typeface="Times Neue Roman" panose="020B0604020202020204" charset="0"/>
              </a:rPr>
              <a:t>tài</a:t>
            </a:r>
            <a:r>
              <a:rPr lang="en-US" sz="6999" b="1" spc="349" dirty="0">
                <a:solidFill>
                  <a:srgbClr val="000000"/>
                </a:solidFill>
                <a:latin typeface="Times Neue Roman" panose="020B0604020202020204" charset="0"/>
              </a:rPr>
              <a:t> </a:t>
            </a:r>
          </a:p>
        </p:txBody>
      </p:sp>
      <p:sp>
        <p:nvSpPr>
          <p:cNvPr id="48" name="TextBox 48"/>
          <p:cNvSpPr txBox="1"/>
          <p:nvPr/>
        </p:nvSpPr>
        <p:spPr>
          <a:xfrm>
            <a:off x="1906243" y="5739713"/>
            <a:ext cx="6360215" cy="421269"/>
          </a:xfrm>
          <a:prstGeom prst="rect">
            <a:avLst/>
          </a:prstGeom>
        </p:spPr>
        <p:txBody>
          <a:bodyPr lIns="0" tIns="0" rIns="0" bIns="0" rtlCol="0" anchor="t">
            <a:spAutoFit/>
          </a:bodyPr>
          <a:lstStyle/>
          <a:p>
            <a:pPr marL="0" lvl="0" indent="0">
              <a:lnSpc>
                <a:spcPts val="3500"/>
              </a:lnSpc>
            </a:pPr>
            <a:endParaRPr lang="en-US" sz="2500" u="none" dirty="0">
              <a:solidFill>
                <a:srgbClr val="000000"/>
              </a:solidFill>
              <a:latin typeface="Telegraf"/>
            </a:endParaRPr>
          </a:p>
        </p:txBody>
      </p:sp>
      <p:sp>
        <p:nvSpPr>
          <p:cNvPr id="50" name="TextBox 50"/>
          <p:cNvSpPr txBox="1"/>
          <p:nvPr/>
        </p:nvSpPr>
        <p:spPr>
          <a:xfrm>
            <a:off x="13012878" y="600075"/>
            <a:ext cx="4600676" cy="428526"/>
          </a:xfrm>
          <a:prstGeom prst="rect">
            <a:avLst/>
          </a:prstGeom>
        </p:spPr>
        <p:txBody>
          <a:bodyPr lIns="0" tIns="0" rIns="0" bIns="0" rtlCol="0" anchor="t">
            <a:spAutoFit/>
          </a:bodyPr>
          <a:lstStyle/>
          <a:p>
            <a:pPr marL="0" lvl="0" indent="0" algn="r">
              <a:lnSpc>
                <a:spcPts val="3120"/>
              </a:lnSpc>
            </a:pPr>
            <a:r>
              <a:rPr lang="en-US" sz="2600">
                <a:solidFill>
                  <a:srgbClr val="000000"/>
                </a:solidFill>
                <a:latin typeface="Telegraf Bold"/>
              </a:rPr>
              <a:t> Thursday , January 5 ,2023</a:t>
            </a:r>
          </a:p>
        </p:txBody>
      </p:sp>
      <p:sp>
        <p:nvSpPr>
          <p:cNvPr id="51" name="TextBox 51"/>
          <p:cNvSpPr txBox="1"/>
          <p:nvPr/>
        </p:nvSpPr>
        <p:spPr>
          <a:xfrm>
            <a:off x="531859" y="552516"/>
            <a:ext cx="8612141" cy="1028634"/>
          </a:xfrm>
          <a:prstGeom prst="rect">
            <a:avLst/>
          </a:prstGeom>
        </p:spPr>
        <p:txBody>
          <a:bodyPr lIns="0" tIns="0" rIns="0" bIns="0" rtlCol="0" anchor="t">
            <a:spAutoFit/>
          </a:bodyPr>
          <a:lstStyle/>
          <a:p>
            <a:pPr>
              <a:lnSpc>
                <a:spcPts val="3959"/>
              </a:lnSpc>
            </a:pPr>
            <a:r>
              <a:rPr lang="en-US" sz="3299" dirty="0">
                <a:solidFill>
                  <a:srgbClr val="000000"/>
                </a:solidFill>
                <a:latin typeface="Telegraf Bold"/>
              </a:rPr>
              <a:t>HANOI UNIVERSITY OF INDUSTRY</a:t>
            </a:r>
          </a:p>
          <a:p>
            <a:pPr marL="0" lvl="0" indent="0">
              <a:lnSpc>
                <a:spcPts val="3959"/>
              </a:lnSpc>
            </a:pPr>
            <a:endParaRPr lang="en-US" sz="3299" dirty="0">
              <a:solidFill>
                <a:srgbClr val="000000"/>
              </a:solidFill>
              <a:latin typeface="Telegraf Bold"/>
            </a:endParaRPr>
          </a:p>
        </p:txBody>
      </p:sp>
      <p:sp>
        <p:nvSpPr>
          <p:cNvPr id="2" name="TextBox 1">
            <a:extLst>
              <a:ext uri="{FF2B5EF4-FFF2-40B4-BE49-F238E27FC236}">
                <a16:creationId xmlns:a16="http://schemas.microsoft.com/office/drawing/2014/main" id="{D423B840-84BE-4F2E-88CE-17FDBB666C3B}"/>
              </a:ext>
            </a:extLst>
          </p:cNvPr>
          <p:cNvSpPr txBox="1"/>
          <p:nvPr/>
        </p:nvSpPr>
        <p:spPr>
          <a:xfrm>
            <a:off x="1796112" y="4785186"/>
            <a:ext cx="14439504" cy="3539430"/>
          </a:xfrm>
          <a:prstGeom prst="rect">
            <a:avLst/>
          </a:prstGeom>
          <a:noFill/>
        </p:spPr>
        <p:txBody>
          <a:bodyPr wrap="square" rtlCol="0">
            <a:spAutoFit/>
          </a:bodyPr>
          <a:lstStyle/>
          <a:p>
            <a:pPr algn="l"/>
            <a:r>
              <a:rPr lang="vi-VN" sz="2800" b="0" i="0" dirty="0">
                <a:effectLst/>
                <a:latin typeface="+mj-lt"/>
              </a:rPr>
              <a:t>Khóa điện tử sử dụng công nghệ RFID (Radio Frequency Identification) là một loại khóa điện tử được thiết kế để mở khóa bằng cách sử dụng thẻ RFID thay vì sử dụng chìa khóa truyền thống.</a:t>
            </a:r>
          </a:p>
          <a:p>
            <a:pPr algn="l"/>
            <a:r>
              <a:rPr lang="vi-VN" sz="2800" b="0" i="0" dirty="0">
                <a:effectLst/>
                <a:latin typeface="+mj-lt"/>
              </a:rPr>
              <a:t>Công nghệ RFID cho phép truyền thông tin từ một thiết bị đọc đến một thiết bị ghi thông qua sóng vô tuyến. Thẻ RFID chứa một chip và một ăng-ten, cho phép nó truyền thông tin đến thiết bị đọc khi được đưa gần thiết bị đọc.</a:t>
            </a:r>
          </a:p>
          <a:p>
            <a:pPr algn="l"/>
            <a:r>
              <a:rPr lang="vi-VN" sz="2800" b="0" i="0" dirty="0">
                <a:effectLst/>
                <a:latin typeface="+mj-lt"/>
              </a:rPr>
              <a:t>Khi sử dụng khóa điện tử sử dụng công nghệ RFID, người dùng sẽ được cung cấp một thẻ RFID để mở khóa. Khi thẻ RFID được đưa gần khóa điện tử, khóa sẽ đọc thông tin từ thẻ RFID và mở khóa nếu thông tin đó được xác thực.</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8"/>
          <p:cNvGrpSpPr/>
          <p:nvPr/>
        </p:nvGrpSpPr>
        <p:grpSpPr>
          <a:xfrm>
            <a:off x="1028700" y="1028700"/>
            <a:ext cx="16230600" cy="2768059"/>
            <a:chOff x="0" y="0"/>
            <a:chExt cx="9318553" cy="1589239"/>
          </a:xfrm>
        </p:grpSpPr>
        <p:sp>
          <p:nvSpPr>
            <p:cNvPr id="9" name="Freeform 9"/>
            <p:cNvSpPr/>
            <p:nvPr/>
          </p:nvSpPr>
          <p:spPr>
            <a:xfrm>
              <a:off x="80010" y="80010"/>
              <a:ext cx="9225843" cy="1496529"/>
            </a:xfrm>
            <a:custGeom>
              <a:avLst/>
              <a:gdLst/>
              <a:ahLst/>
              <a:cxnLst/>
              <a:rect l="l" t="t" r="r" b="b"/>
              <a:pathLst>
                <a:path w="9225843" h="1496529">
                  <a:moveTo>
                    <a:pt x="0" y="1441919"/>
                  </a:moveTo>
                  <a:lnTo>
                    <a:pt x="0" y="1496529"/>
                  </a:lnTo>
                  <a:lnTo>
                    <a:pt x="9225843" y="1496529"/>
                  </a:lnTo>
                  <a:lnTo>
                    <a:pt x="9225843" y="0"/>
                  </a:lnTo>
                  <a:lnTo>
                    <a:pt x="9171233" y="0"/>
                  </a:lnTo>
                  <a:lnTo>
                    <a:pt x="9171233" y="1441919"/>
                  </a:lnTo>
                  <a:close/>
                </a:path>
              </a:pathLst>
            </a:custGeom>
            <a:solidFill>
              <a:srgbClr val="FFA794"/>
            </a:solidFill>
          </p:spPr>
        </p:sp>
        <p:sp>
          <p:nvSpPr>
            <p:cNvPr id="10" name="Freeform 10"/>
            <p:cNvSpPr/>
            <p:nvPr/>
          </p:nvSpPr>
          <p:spPr>
            <a:xfrm>
              <a:off x="67310" y="67310"/>
              <a:ext cx="9251243" cy="1521929"/>
            </a:xfrm>
            <a:custGeom>
              <a:avLst/>
              <a:gdLst/>
              <a:ahLst/>
              <a:cxnLst/>
              <a:rect l="l" t="t" r="r" b="b"/>
              <a:pathLst>
                <a:path w="9251243" h="1521929">
                  <a:moveTo>
                    <a:pt x="9183933" y="0"/>
                  </a:moveTo>
                  <a:lnTo>
                    <a:pt x="9183933" y="12700"/>
                  </a:lnTo>
                  <a:lnTo>
                    <a:pt x="9238543" y="12700"/>
                  </a:lnTo>
                  <a:lnTo>
                    <a:pt x="9238543" y="1509229"/>
                  </a:lnTo>
                  <a:lnTo>
                    <a:pt x="12700" y="1509229"/>
                  </a:lnTo>
                  <a:lnTo>
                    <a:pt x="12700" y="1454619"/>
                  </a:lnTo>
                  <a:lnTo>
                    <a:pt x="0" y="1454619"/>
                  </a:lnTo>
                  <a:lnTo>
                    <a:pt x="0" y="1521929"/>
                  </a:lnTo>
                  <a:lnTo>
                    <a:pt x="9251243" y="1521929"/>
                  </a:lnTo>
                  <a:lnTo>
                    <a:pt x="9251243" y="0"/>
                  </a:lnTo>
                  <a:close/>
                </a:path>
              </a:pathLst>
            </a:custGeom>
            <a:solidFill>
              <a:srgbClr val="000000"/>
            </a:solidFill>
          </p:spPr>
        </p:sp>
        <p:sp>
          <p:nvSpPr>
            <p:cNvPr id="11" name="Freeform 11"/>
            <p:cNvSpPr/>
            <p:nvPr/>
          </p:nvSpPr>
          <p:spPr>
            <a:xfrm>
              <a:off x="12700" y="12700"/>
              <a:ext cx="9225843" cy="1496529"/>
            </a:xfrm>
            <a:custGeom>
              <a:avLst/>
              <a:gdLst/>
              <a:ahLst/>
              <a:cxnLst/>
              <a:rect l="l" t="t" r="r" b="b"/>
              <a:pathLst>
                <a:path w="9225843" h="1496529">
                  <a:moveTo>
                    <a:pt x="0" y="0"/>
                  </a:moveTo>
                  <a:lnTo>
                    <a:pt x="9225843" y="0"/>
                  </a:lnTo>
                  <a:lnTo>
                    <a:pt x="9225843" y="1496529"/>
                  </a:lnTo>
                  <a:lnTo>
                    <a:pt x="0" y="1496529"/>
                  </a:lnTo>
                  <a:close/>
                </a:path>
              </a:pathLst>
            </a:custGeom>
            <a:solidFill>
              <a:srgbClr val="FFFFFF"/>
            </a:solidFill>
          </p:spPr>
        </p:sp>
        <p:sp>
          <p:nvSpPr>
            <p:cNvPr id="12" name="Freeform 12"/>
            <p:cNvSpPr/>
            <p:nvPr/>
          </p:nvSpPr>
          <p:spPr>
            <a:xfrm>
              <a:off x="0" y="0"/>
              <a:ext cx="9251243" cy="1521929"/>
            </a:xfrm>
            <a:custGeom>
              <a:avLst/>
              <a:gdLst/>
              <a:ahLst/>
              <a:cxnLst/>
              <a:rect l="l" t="t" r="r" b="b"/>
              <a:pathLst>
                <a:path w="9251243" h="1521929">
                  <a:moveTo>
                    <a:pt x="80010" y="1521929"/>
                  </a:moveTo>
                  <a:lnTo>
                    <a:pt x="9251243" y="1521929"/>
                  </a:lnTo>
                  <a:lnTo>
                    <a:pt x="9251243" y="80010"/>
                  </a:lnTo>
                  <a:lnTo>
                    <a:pt x="9251243" y="67310"/>
                  </a:lnTo>
                  <a:lnTo>
                    <a:pt x="9251243" y="0"/>
                  </a:lnTo>
                  <a:lnTo>
                    <a:pt x="0" y="0"/>
                  </a:lnTo>
                  <a:lnTo>
                    <a:pt x="0" y="1521929"/>
                  </a:lnTo>
                  <a:lnTo>
                    <a:pt x="67310" y="1521929"/>
                  </a:lnTo>
                  <a:lnTo>
                    <a:pt x="80010" y="1521929"/>
                  </a:lnTo>
                  <a:close/>
                  <a:moveTo>
                    <a:pt x="12700" y="12700"/>
                  </a:moveTo>
                  <a:lnTo>
                    <a:pt x="9238543" y="12700"/>
                  </a:lnTo>
                  <a:lnTo>
                    <a:pt x="9238543" y="1509229"/>
                  </a:lnTo>
                  <a:lnTo>
                    <a:pt x="12700" y="1509229"/>
                  </a:lnTo>
                  <a:lnTo>
                    <a:pt x="12700" y="12700"/>
                  </a:lnTo>
                  <a:close/>
                </a:path>
              </a:pathLst>
            </a:custGeom>
            <a:solidFill>
              <a:srgbClr val="000000"/>
            </a:solidFill>
          </p:spPr>
        </p:sp>
      </p:grpSp>
      <p:grpSp>
        <p:nvGrpSpPr>
          <p:cNvPr id="13" name="Group 13"/>
          <p:cNvGrpSpPr/>
          <p:nvPr/>
        </p:nvGrpSpPr>
        <p:grpSpPr>
          <a:xfrm>
            <a:off x="1028700" y="4154038"/>
            <a:ext cx="16230600" cy="5867271"/>
            <a:chOff x="0" y="0"/>
            <a:chExt cx="10748599" cy="3885558"/>
          </a:xfrm>
        </p:grpSpPr>
        <p:sp>
          <p:nvSpPr>
            <p:cNvPr id="14" name="Freeform 14"/>
            <p:cNvSpPr/>
            <p:nvPr/>
          </p:nvSpPr>
          <p:spPr>
            <a:xfrm>
              <a:off x="80010" y="80010"/>
              <a:ext cx="10655888" cy="3792848"/>
            </a:xfrm>
            <a:custGeom>
              <a:avLst/>
              <a:gdLst/>
              <a:ahLst/>
              <a:cxnLst/>
              <a:rect l="l" t="t" r="r" b="b"/>
              <a:pathLst>
                <a:path w="10655888" h="3792848">
                  <a:moveTo>
                    <a:pt x="0" y="3738238"/>
                  </a:moveTo>
                  <a:lnTo>
                    <a:pt x="0" y="3792848"/>
                  </a:lnTo>
                  <a:lnTo>
                    <a:pt x="10655888" y="3792848"/>
                  </a:lnTo>
                  <a:lnTo>
                    <a:pt x="10655888" y="0"/>
                  </a:lnTo>
                  <a:lnTo>
                    <a:pt x="10601278" y="0"/>
                  </a:lnTo>
                  <a:lnTo>
                    <a:pt x="10601278" y="3738238"/>
                  </a:lnTo>
                  <a:close/>
                </a:path>
              </a:pathLst>
            </a:custGeom>
            <a:solidFill>
              <a:srgbClr val="FFFFAA"/>
            </a:solidFill>
          </p:spPr>
        </p:sp>
        <p:sp>
          <p:nvSpPr>
            <p:cNvPr id="15" name="Freeform 15"/>
            <p:cNvSpPr/>
            <p:nvPr/>
          </p:nvSpPr>
          <p:spPr>
            <a:xfrm>
              <a:off x="67310" y="67310"/>
              <a:ext cx="10681288" cy="3818248"/>
            </a:xfrm>
            <a:custGeom>
              <a:avLst/>
              <a:gdLst/>
              <a:ahLst/>
              <a:cxnLst/>
              <a:rect l="l" t="t" r="r" b="b"/>
              <a:pathLst>
                <a:path w="10681288" h="3818248">
                  <a:moveTo>
                    <a:pt x="10613978" y="0"/>
                  </a:moveTo>
                  <a:lnTo>
                    <a:pt x="10613978" y="12700"/>
                  </a:lnTo>
                  <a:lnTo>
                    <a:pt x="10668588" y="12700"/>
                  </a:lnTo>
                  <a:lnTo>
                    <a:pt x="10668588" y="3805548"/>
                  </a:lnTo>
                  <a:lnTo>
                    <a:pt x="12700" y="3805548"/>
                  </a:lnTo>
                  <a:lnTo>
                    <a:pt x="12700" y="3750938"/>
                  </a:lnTo>
                  <a:lnTo>
                    <a:pt x="0" y="3750938"/>
                  </a:lnTo>
                  <a:lnTo>
                    <a:pt x="0" y="3818248"/>
                  </a:lnTo>
                  <a:lnTo>
                    <a:pt x="10681288" y="3818248"/>
                  </a:lnTo>
                  <a:lnTo>
                    <a:pt x="10681288" y="0"/>
                  </a:lnTo>
                  <a:close/>
                </a:path>
              </a:pathLst>
            </a:custGeom>
            <a:solidFill>
              <a:srgbClr val="000000"/>
            </a:solidFill>
          </p:spPr>
        </p:sp>
        <p:sp>
          <p:nvSpPr>
            <p:cNvPr id="16" name="Freeform 16"/>
            <p:cNvSpPr/>
            <p:nvPr/>
          </p:nvSpPr>
          <p:spPr>
            <a:xfrm>
              <a:off x="12700" y="12700"/>
              <a:ext cx="10655888" cy="3792848"/>
            </a:xfrm>
            <a:custGeom>
              <a:avLst/>
              <a:gdLst/>
              <a:ahLst/>
              <a:cxnLst/>
              <a:rect l="l" t="t" r="r" b="b"/>
              <a:pathLst>
                <a:path w="10655888" h="3792848">
                  <a:moveTo>
                    <a:pt x="0" y="0"/>
                  </a:moveTo>
                  <a:lnTo>
                    <a:pt x="10655888" y="0"/>
                  </a:lnTo>
                  <a:lnTo>
                    <a:pt x="10655888" y="3792848"/>
                  </a:lnTo>
                  <a:lnTo>
                    <a:pt x="0" y="3792848"/>
                  </a:lnTo>
                  <a:close/>
                </a:path>
              </a:pathLst>
            </a:custGeom>
            <a:solidFill>
              <a:srgbClr val="FFFFFF"/>
            </a:solidFill>
          </p:spPr>
        </p:sp>
        <p:sp>
          <p:nvSpPr>
            <p:cNvPr id="17" name="Freeform 17"/>
            <p:cNvSpPr/>
            <p:nvPr/>
          </p:nvSpPr>
          <p:spPr>
            <a:xfrm>
              <a:off x="0" y="0"/>
              <a:ext cx="10681288" cy="3818248"/>
            </a:xfrm>
            <a:custGeom>
              <a:avLst/>
              <a:gdLst/>
              <a:ahLst/>
              <a:cxnLst/>
              <a:rect l="l" t="t" r="r" b="b"/>
              <a:pathLst>
                <a:path w="10681288" h="3818248">
                  <a:moveTo>
                    <a:pt x="80010" y="3818248"/>
                  </a:moveTo>
                  <a:lnTo>
                    <a:pt x="10681288" y="3818248"/>
                  </a:lnTo>
                  <a:lnTo>
                    <a:pt x="10681288" y="80010"/>
                  </a:lnTo>
                  <a:lnTo>
                    <a:pt x="10681288" y="67310"/>
                  </a:lnTo>
                  <a:lnTo>
                    <a:pt x="10681288" y="0"/>
                  </a:lnTo>
                  <a:lnTo>
                    <a:pt x="0" y="0"/>
                  </a:lnTo>
                  <a:lnTo>
                    <a:pt x="0" y="3818248"/>
                  </a:lnTo>
                  <a:lnTo>
                    <a:pt x="67310" y="3818248"/>
                  </a:lnTo>
                  <a:lnTo>
                    <a:pt x="80010" y="3818248"/>
                  </a:lnTo>
                  <a:close/>
                  <a:moveTo>
                    <a:pt x="12700" y="12700"/>
                  </a:moveTo>
                  <a:lnTo>
                    <a:pt x="10668588" y="12700"/>
                  </a:lnTo>
                  <a:lnTo>
                    <a:pt x="10668588" y="3805548"/>
                  </a:lnTo>
                  <a:lnTo>
                    <a:pt x="12700" y="3805548"/>
                  </a:lnTo>
                  <a:lnTo>
                    <a:pt x="12700" y="12700"/>
                  </a:lnTo>
                  <a:close/>
                </a:path>
              </a:pathLst>
            </a:custGeom>
            <a:solidFill>
              <a:srgbClr val="000000"/>
            </a:solidFill>
          </p:spPr>
        </p:sp>
      </p:grpSp>
      <p:grpSp>
        <p:nvGrpSpPr>
          <p:cNvPr id="18" name="Group 18"/>
          <p:cNvGrpSpPr/>
          <p:nvPr/>
        </p:nvGrpSpPr>
        <p:grpSpPr>
          <a:xfrm>
            <a:off x="1028700" y="4154038"/>
            <a:ext cx="16142863" cy="632914"/>
            <a:chOff x="0" y="0"/>
            <a:chExt cx="21523817" cy="843885"/>
          </a:xfrm>
        </p:grpSpPr>
        <p:grpSp>
          <p:nvGrpSpPr>
            <p:cNvPr id="19" name="Group 19"/>
            <p:cNvGrpSpPr/>
            <p:nvPr/>
          </p:nvGrpSpPr>
          <p:grpSpPr>
            <a:xfrm>
              <a:off x="0" y="0"/>
              <a:ext cx="21523817" cy="843885"/>
              <a:chOff x="0" y="0"/>
              <a:chExt cx="118125963" cy="4631369"/>
            </a:xfrm>
          </p:grpSpPr>
          <p:sp>
            <p:nvSpPr>
              <p:cNvPr id="20" name="Freeform 20"/>
              <p:cNvSpPr/>
              <p:nvPr/>
            </p:nvSpPr>
            <p:spPr>
              <a:xfrm>
                <a:off x="72390" y="72390"/>
                <a:ext cx="117981179" cy="4486589"/>
              </a:xfrm>
              <a:custGeom>
                <a:avLst/>
                <a:gdLst/>
                <a:ahLst/>
                <a:cxnLst/>
                <a:rect l="l" t="t" r="r" b="b"/>
                <a:pathLst>
                  <a:path w="117981179" h="4486589">
                    <a:moveTo>
                      <a:pt x="0" y="0"/>
                    </a:moveTo>
                    <a:lnTo>
                      <a:pt x="117981179" y="0"/>
                    </a:lnTo>
                    <a:lnTo>
                      <a:pt x="117981179" y="4486589"/>
                    </a:lnTo>
                    <a:lnTo>
                      <a:pt x="0" y="4486589"/>
                    </a:lnTo>
                    <a:lnTo>
                      <a:pt x="0" y="0"/>
                    </a:lnTo>
                    <a:close/>
                  </a:path>
                </a:pathLst>
              </a:custGeom>
              <a:solidFill>
                <a:srgbClr val="FFFFAA"/>
              </a:solidFill>
            </p:spPr>
          </p:sp>
          <p:sp>
            <p:nvSpPr>
              <p:cNvPr id="21" name="Freeform 21"/>
              <p:cNvSpPr/>
              <p:nvPr/>
            </p:nvSpPr>
            <p:spPr>
              <a:xfrm>
                <a:off x="0" y="0"/>
                <a:ext cx="118125962" cy="4631369"/>
              </a:xfrm>
              <a:custGeom>
                <a:avLst/>
                <a:gdLst/>
                <a:ahLst/>
                <a:cxnLst/>
                <a:rect l="l" t="t" r="r" b="b"/>
                <a:pathLst>
                  <a:path w="118125962" h="4631369">
                    <a:moveTo>
                      <a:pt x="117981189" y="4486589"/>
                    </a:moveTo>
                    <a:lnTo>
                      <a:pt x="118125962" y="4486589"/>
                    </a:lnTo>
                    <a:lnTo>
                      <a:pt x="118125962" y="4631369"/>
                    </a:lnTo>
                    <a:lnTo>
                      <a:pt x="117981189" y="4631369"/>
                    </a:lnTo>
                    <a:lnTo>
                      <a:pt x="117981189" y="4486589"/>
                    </a:lnTo>
                    <a:close/>
                    <a:moveTo>
                      <a:pt x="0" y="144780"/>
                    </a:moveTo>
                    <a:lnTo>
                      <a:pt x="144780" y="144780"/>
                    </a:lnTo>
                    <a:lnTo>
                      <a:pt x="144780" y="4486589"/>
                    </a:lnTo>
                    <a:lnTo>
                      <a:pt x="0" y="4486589"/>
                    </a:lnTo>
                    <a:lnTo>
                      <a:pt x="0" y="144780"/>
                    </a:lnTo>
                    <a:close/>
                    <a:moveTo>
                      <a:pt x="0" y="4486589"/>
                    </a:moveTo>
                    <a:lnTo>
                      <a:pt x="144780" y="4486589"/>
                    </a:lnTo>
                    <a:lnTo>
                      <a:pt x="144780" y="4631369"/>
                    </a:lnTo>
                    <a:lnTo>
                      <a:pt x="0" y="4631369"/>
                    </a:lnTo>
                    <a:lnTo>
                      <a:pt x="0" y="4486589"/>
                    </a:lnTo>
                    <a:close/>
                    <a:moveTo>
                      <a:pt x="117981189" y="144780"/>
                    </a:moveTo>
                    <a:lnTo>
                      <a:pt x="118125962" y="144780"/>
                    </a:lnTo>
                    <a:lnTo>
                      <a:pt x="118125962" y="4486589"/>
                    </a:lnTo>
                    <a:lnTo>
                      <a:pt x="117981189" y="4486589"/>
                    </a:lnTo>
                    <a:lnTo>
                      <a:pt x="117981189" y="144780"/>
                    </a:lnTo>
                    <a:close/>
                    <a:moveTo>
                      <a:pt x="144780" y="4486589"/>
                    </a:moveTo>
                    <a:lnTo>
                      <a:pt x="117981189" y="4486589"/>
                    </a:lnTo>
                    <a:lnTo>
                      <a:pt x="117981189" y="4631369"/>
                    </a:lnTo>
                    <a:lnTo>
                      <a:pt x="144780" y="4631369"/>
                    </a:lnTo>
                    <a:lnTo>
                      <a:pt x="144780" y="4486589"/>
                    </a:lnTo>
                    <a:close/>
                    <a:moveTo>
                      <a:pt x="117981189" y="0"/>
                    </a:moveTo>
                    <a:lnTo>
                      <a:pt x="118125962" y="0"/>
                    </a:lnTo>
                    <a:lnTo>
                      <a:pt x="118125962" y="144780"/>
                    </a:lnTo>
                    <a:lnTo>
                      <a:pt x="117981189" y="144780"/>
                    </a:lnTo>
                    <a:lnTo>
                      <a:pt x="117981189" y="0"/>
                    </a:lnTo>
                    <a:close/>
                    <a:moveTo>
                      <a:pt x="0" y="0"/>
                    </a:moveTo>
                    <a:lnTo>
                      <a:pt x="144780" y="0"/>
                    </a:lnTo>
                    <a:lnTo>
                      <a:pt x="144780" y="144780"/>
                    </a:lnTo>
                    <a:lnTo>
                      <a:pt x="0" y="144780"/>
                    </a:lnTo>
                    <a:lnTo>
                      <a:pt x="0" y="0"/>
                    </a:lnTo>
                    <a:close/>
                    <a:moveTo>
                      <a:pt x="144780" y="0"/>
                    </a:moveTo>
                    <a:lnTo>
                      <a:pt x="117981189" y="0"/>
                    </a:lnTo>
                    <a:lnTo>
                      <a:pt x="117981189" y="144780"/>
                    </a:lnTo>
                    <a:lnTo>
                      <a:pt x="144780" y="144780"/>
                    </a:lnTo>
                    <a:lnTo>
                      <a:pt x="144780" y="0"/>
                    </a:lnTo>
                    <a:close/>
                  </a:path>
                </a:pathLst>
              </a:custGeom>
              <a:solidFill>
                <a:srgbClr val="000000"/>
              </a:solidFill>
            </p:spPr>
          </p:sp>
        </p:grpSp>
        <p:sp>
          <p:nvSpPr>
            <p:cNvPr id="22" name="TextBox 22"/>
            <p:cNvSpPr txBox="1"/>
            <p:nvPr/>
          </p:nvSpPr>
          <p:spPr>
            <a:xfrm>
              <a:off x="6889067" y="169796"/>
              <a:ext cx="14257198" cy="444566"/>
            </a:xfrm>
            <a:prstGeom prst="rect">
              <a:avLst/>
            </a:prstGeom>
          </p:spPr>
          <p:txBody>
            <a:bodyPr lIns="0" tIns="0" rIns="0" bIns="0" rtlCol="0" anchor="t">
              <a:spAutoFit/>
            </a:bodyPr>
            <a:lstStyle/>
            <a:p>
              <a:pPr marL="0" lvl="0" indent="0" algn="r">
                <a:lnSpc>
                  <a:spcPts val="2640"/>
                </a:lnSpc>
                <a:spcBef>
                  <a:spcPct val="0"/>
                </a:spcBef>
              </a:pPr>
              <a:r>
                <a:rPr lang="en-US" sz="2400" b="1" spc="48" dirty="0">
                  <a:solidFill>
                    <a:srgbClr val="000000"/>
                  </a:solidFill>
                  <a:latin typeface="Times Neue Roman" panose="020B0604020202020204" charset="0"/>
                </a:rPr>
                <a:t>What's the STM32 ?</a:t>
              </a:r>
            </a:p>
          </p:txBody>
        </p:sp>
      </p:grpSp>
      <p:grpSp>
        <p:nvGrpSpPr>
          <p:cNvPr id="23" name="Group 23"/>
          <p:cNvGrpSpPr/>
          <p:nvPr/>
        </p:nvGrpSpPr>
        <p:grpSpPr>
          <a:xfrm>
            <a:off x="1333243" y="4349307"/>
            <a:ext cx="1040736" cy="242434"/>
            <a:chOff x="0" y="0"/>
            <a:chExt cx="1387648" cy="323246"/>
          </a:xfrm>
        </p:grpSpPr>
        <p:grpSp>
          <p:nvGrpSpPr>
            <p:cNvPr id="24" name="Group 24"/>
            <p:cNvGrpSpPr>
              <a:grpSpLocks noChangeAspect="1"/>
            </p:cNvGrpSpPr>
            <p:nvPr/>
          </p:nvGrpSpPr>
          <p:grpSpPr>
            <a:xfrm>
              <a:off x="1068722" y="4321"/>
              <a:ext cx="318925" cy="318925"/>
              <a:chOff x="0" y="0"/>
              <a:chExt cx="495300" cy="495300"/>
            </a:xfrm>
          </p:grpSpPr>
          <p:sp>
            <p:nvSpPr>
              <p:cNvPr id="25" name="Freeform 25"/>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000000"/>
              </a:solidFill>
            </p:spPr>
          </p:sp>
          <p:sp>
            <p:nvSpPr>
              <p:cNvPr id="26" name="Freeform 26"/>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C3F7E7"/>
              </a:solidFill>
            </p:spPr>
          </p:sp>
        </p:grpSp>
        <p:grpSp>
          <p:nvGrpSpPr>
            <p:cNvPr id="27" name="Group 27"/>
            <p:cNvGrpSpPr>
              <a:grpSpLocks noChangeAspect="1"/>
            </p:cNvGrpSpPr>
            <p:nvPr/>
          </p:nvGrpSpPr>
          <p:grpSpPr>
            <a:xfrm>
              <a:off x="548378" y="0"/>
              <a:ext cx="318925" cy="318925"/>
              <a:chOff x="0" y="0"/>
              <a:chExt cx="495300" cy="495300"/>
            </a:xfrm>
          </p:grpSpPr>
          <p:sp>
            <p:nvSpPr>
              <p:cNvPr id="28" name="Freeform 28"/>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000000"/>
              </a:solidFill>
            </p:spPr>
          </p:sp>
          <p:sp>
            <p:nvSpPr>
              <p:cNvPr id="29" name="Freeform 29"/>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F9C374"/>
              </a:solidFill>
            </p:spPr>
          </p:sp>
        </p:grpSp>
        <p:grpSp>
          <p:nvGrpSpPr>
            <p:cNvPr id="30" name="Group 30"/>
            <p:cNvGrpSpPr>
              <a:grpSpLocks noChangeAspect="1"/>
            </p:cNvGrpSpPr>
            <p:nvPr/>
          </p:nvGrpSpPr>
          <p:grpSpPr>
            <a:xfrm>
              <a:off x="0" y="0"/>
              <a:ext cx="318925" cy="318925"/>
              <a:chOff x="0" y="0"/>
              <a:chExt cx="495300" cy="495300"/>
            </a:xfrm>
          </p:grpSpPr>
          <p:sp>
            <p:nvSpPr>
              <p:cNvPr id="31" name="Freeform 31"/>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000000"/>
              </a:solidFill>
            </p:spPr>
          </p:sp>
          <p:sp>
            <p:nvSpPr>
              <p:cNvPr id="32" name="Freeform 32"/>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F7B2B0"/>
              </a:solidFill>
            </p:spPr>
          </p:sp>
        </p:grpSp>
      </p:grpSp>
      <p:pic>
        <p:nvPicPr>
          <p:cNvPr id="33" name="Picture 3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b="86205"/>
          <a:stretch>
            <a:fillRect/>
          </a:stretch>
        </p:blipFill>
        <p:spPr>
          <a:xfrm>
            <a:off x="6195500" y="2244294"/>
            <a:ext cx="2164019" cy="347109"/>
          </a:xfrm>
          <a:prstGeom prst="rect">
            <a:avLst/>
          </a:prstGeom>
        </p:spPr>
      </p:pic>
      <p:grpSp>
        <p:nvGrpSpPr>
          <p:cNvPr id="34" name="Group 34"/>
          <p:cNvGrpSpPr/>
          <p:nvPr/>
        </p:nvGrpSpPr>
        <p:grpSpPr>
          <a:xfrm>
            <a:off x="11223257" y="1241760"/>
            <a:ext cx="4999328" cy="2274103"/>
            <a:chOff x="0" y="0"/>
            <a:chExt cx="5470698" cy="2488521"/>
          </a:xfrm>
        </p:grpSpPr>
        <p:sp>
          <p:nvSpPr>
            <p:cNvPr id="35" name="Freeform 35"/>
            <p:cNvSpPr/>
            <p:nvPr/>
          </p:nvSpPr>
          <p:spPr>
            <a:xfrm>
              <a:off x="6350" y="6350"/>
              <a:ext cx="5457998" cy="2475821"/>
            </a:xfrm>
            <a:custGeom>
              <a:avLst/>
              <a:gdLst/>
              <a:ahLst/>
              <a:cxnLst/>
              <a:rect l="l" t="t" r="r" b="b"/>
              <a:pathLst>
                <a:path w="5457998" h="2475821">
                  <a:moveTo>
                    <a:pt x="5457998" y="271780"/>
                  </a:moveTo>
                  <a:lnTo>
                    <a:pt x="5457998" y="2475821"/>
                  </a:lnTo>
                  <a:lnTo>
                    <a:pt x="0" y="2475821"/>
                  </a:lnTo>
                  <a:lnTo>
                    <a:pt x="0" y="0"/>
                  </a:lnTo>
                  <a:lnTo>
                    <a:pt x="5186218" y="0"/>
                  </a:lnTo>
                  <a:close/>
                </a:path>
              </a:pathLst>
            </a:custGeom>
            <a:solidFill>
              <a:srgbClr val="D1F3C8"/>
            </a:solidFill>
          </p:spPr>
        </p:sp>
        <p:sp>
          <p:nvSpPr>
            <p:cNvPr id="36" name="Freeform 36"/>
            <p:cNvSpPr/>
            <p:nvPr/>
          </p:nvSpPr>
          <p:spPr>
            <a:xfrm>
              <a:off x="0" y="0"/>
              <a:ext cx="5470698" cy="2488521"/>
            </a:xfrm>
            <a:custGeom>
              <a:avLst/>
              <a:gdLst/>
              <a:ahLst/>
              <a:cxnLst/>
              <a:rect l="l" t="t" r="r" b="b"/>
              <a:pathLst>
                <a:path w="5470698" h="2488521">
                  <a:moveTo>
                    <a:pt x="5470698" y="2488521"/>
                  </a:moveTo>
                  <a:lnTo>
                    <a:pt x="0" y="2488521"/>
                  </a:lnTo>
                  <a:lnTo>
                    <a:pt x="0" y="0"/>
                  </a:lnTo>
                  <a:lnTo>
                    <a:pt x="5195108" y="0"/>
                  </a:lnTo>
                  <a:lnTo>
                    <a:pt x="5470698" y="275590"/>
                  </a:lnTo>
                  <a:cubicBezTo>
                    <a:pt x="5470698" y="275590"/>
                    <a:pt x="5470698" y="2488521"/>
                    <a:pt x="5470698" y="2488521"/>
                  </a:cubicBezTo>
                  <a:close/>
                  <a:moveTo>
                    <a:pt x="12700" y="2475821"/>
                  </a:moveTo>
                  <a:lnTo>
                    <a:pt x="5457998" y="2475821"/>
                  </a:lnTo>
                  <a:lnTo>
                    <a:pt x="5457998" y="280670"/>
                  </a:lnTo>
                  <a:lnTo>
                    <a:pt x="5190028" y="12700"/>
                  </a:lnTo>
                  <a:lnTo>
                    <a:pt x="12700" y="12700"/>
                  </a:lnTo>
                  <a:lnTo>
                    <a:pt x="12700" y="2475821"/>
                  </a:lnTo>
                  <a:close/>
                </a:path>
              </a:pathLst>
            </a:custGeom>
            <a:solidFill>
              <a:srgbClr val="000000"/>
            </a:solidFill>
          </p:spPr>
        </p:sp>
      </p:grpSp>
      <p:pic>
        <p:nvPicPr>
          <p:cNvPr id="37" name="Picture 37"/>
          <p:cNvPicPr>
            <a:picLocks noChangeAspect="1"/>
          </p:cNvPicPr>
          <p:nvPr/>
        </p:nvPicPr>
        <p:blipFill>
          <a:blip r:embed="rId4"/>
          <a:srcRect l="5177" t="10210" r="10793" b="10618"/>
          <a:stretch>
            <a:fillRect/>
          </a:stretch>
        </p:blipFill>
        <p:spPr>
          <a:xfrm>
            <a:off x="11456453" y="1418054"/>
            <a:ext cx="4464809" cy="1849140"/>
          </a:xfrm>
          <a:prstGeom prst="rect">
            <a:avLst/>
          </a:prstGeom>
        </p:spPr>
      </p:pic>
      <p:pic>
        <p:nvPicPr>
          <p:cNvPr id="38" name="Picture 38"/>
          <p:cNvPicPr>
            <a:picLocks noChangeAspect="1"/>
          </p:cNvPicPr>
          <p:nvPr/>
        </p:nvPicPr>
        <p:blipFill>
          <a:blip r:embed="rId5"/>
          <a:srcRect t="18335" b="19744"/>
          <a:stretch>
            <a:fillRect/>
          </a:stretch>
        </p:blipFill>
        <p:spPr>
          <a:xfrm>
            <a:off x="11691887" y="7445216"/>
            <a:ext cx="3730330" cy="2309844"/>
          </a:xfrm>
          <a:prstGeom prst="rect">
            <a:avLst/>
          </a:prstGeom>
        </p:spPr>
      </p:pic>
      <p:sp>
        <p:nvSpPr>
          <p:cNvPr id="39" name="TextBox 39"/>
          <p:cNvSpPr txBox="1"/>
          <p:nvPr/>
        </p:nvSpPr>
        <p:spPr>
          <a:xfrm>
            <a:off x="1642255" y="1337136"/>
            <a:ext cx="7457876" cy="1221040"/>
          </a:xfrm>
          <a:prstGeom prst="rect">
            <a:avLst/>
          </a:prstGeom>
        </p:spPr>
        <p:txBody>
          <a:bodyPr lIns="0" tIns="0" rIns="0" bIns="0" rtlCol="0" anchor="t">
            <a:spAutoFit/>
          </a:bodyPr>
          <a:lstStyle/>
          <a:p>
            <a:pPr>
              <a:lnSpc>
                <a:spcPts val="4799"/>
              </a:lnSpc>
            </a:pPr>
            <a:r>
              <a:rPr lang="en-US" sz="3999" b="1" spc="199" dirty="0">
                <a:solidFill>
                  <a:srgbClr val="000000"/>
                </a:solidFill>
                <a:latin typeface="Times Neue Roman Bold"/>
              </a:rPr>
              <a:t>2.1 </a:t>
            </a:r>
            <a:r>
              <a:rPr lang="en-US" sz="3999" b="1" spc="199" dirty="0" err="1">
                <a:solidFill>
                  <a:srgbClr val="000000"/>
                </a:solidFill>
                <a:latin typeface="Times Neue Roman Bold"/>
              </a:rPr>
              <a:t>Giới</a:t>
            </a:r>
            <a:r>
              <a:rPr lang="en-US" sz="3999" b="1" spc="199" dirty="0">
                <a:solidFill>
                  <a:srgbClr val="000000"/>
                </a:solidFill>
                <a:latin typeface="Times Neue Roman Bold"/>
              </a:rPr>
              <a:t> </a:t>
            </a:r>
            <a:r>
              <a:rPr lang="en-US" sz="3999" b="1" spc="199" dirty="0" err="1">
                <a:solidFill>
                  <a:srgbClr val="000000"/>
                </a:solidFill>
                <a:latin typeface="Times Neue Roman Bold"/>
              </a:rPr>
              <a:t>thiệu</a:t>
            </a:r>
            <a:r>
              <a:rPr lang="en-US" sz="3999" b="1" spc="199" dirty="0">
                <a:solidFill>
                  <a:srgbClr val="000000"/>
                </a:solidFill>
                <a:latin typeface="Times Neue Roman Bold"/>
              </a:rPr>
              <a:t> </a:t>
            </a:r>
            <a:r>
              <a:rPr lang="en-US" sz="3999" b="1" spc="199" dirty="0" err="1">
                <a:solidFill>
                  <a:srgbClr val="000000"/>
                </a:solidFill>
                <a:latin typeface="Times Neue Roman Bold"/>
              </a:rPr>
              <a:t>về</a:t>
            </a:r>
            <a:r>
              <a:rPr lang="en-US" sz="3999" b="1" spc="199" dirty="0">
                <a:solidFill>
                  <a:srgbClr val="000000"/>
                </a:solidFill>
                <a:latin typeface="Times Neue Roman Bold"/>
              </a:rPr>
              <a:t> vi </a:t>
            </a:r>
            <a:r>
              <a:rPr lang="en-US" sz="3999" b="1" spc="199" dirty="0" err="1">
                <a:solidFill>
                  <a:srgbClr val="000000"/>
                </a:solidFill>
                <a:latin typeface="Times Neue Roman Bold"/>
              </a:rPr>
              <a:t>điều</a:t>
            </a:r>
            <a:r>
              <a:rPr lang="en-US" sz="3999" b="1" spc="199" dirty="0">
                <a:solidFill>
                  <a:srgbClr val="000000"/>
                </a:solidFill>
                <a:latin typeface="Times Neue Roman Bold"/>
              </a:rPr>
              <a:t> </a:t>
            </a:r>
            <a:r>
              <a:rPr lang="en-US" sz="3999" b="1" spc="199" dirty="0" err="1">
                <a:solidFill>
                  <a:srgbClr val="000000"/>
                </a:solidFill>
                <a:latin typeface="Times Neue Roman Bold"/>
              </a:rPr>
              <a:t>khiển</a:t>
            </a:r>
            <a:r>
              <a:rPr lang="en-US" sz="3999" b="1" spc="199" dirty="0">
                <a:solidFill>
                  <a:srgbClr val="000000"/>
                </a:solidFill>
                <a:latin typeface="Times Neue Roman Bold"/>
              </a:rPr>
              <a:t>                             STM32F103C8T6</a:t>
            </a:r>
          </a:p>
        </p:txBody>
      </p:sp>
      <p:sp>
        <p:nvSpPr>
          <p:cNvPr id="40" name="TextBox 40"/>
          <p:cNvSpPr txBox="1"/>
          <p:nvPr/>
        </p:nvSpPr>
        <p:spPr>
          <a:xfrm>
            <a:off x="1440346" y="4817385"/>
            <a:ext cx="15496737" cy="1275281"/>
          </a:xfrm>
          <a:prstGeom prst="rect">
            <a:avLst/>
          </a:prstGeom>
        </p:spPr>
        <p:txBody>
          <a:bodyPr lIns="0" tIns="0" rIns="0" bIns="0" rtlCol="0" anchor="t">
            <a:spAutoFit/>
          </a:bodyPr>
          <a:lstStyle/>
          <a:p>
            <a:pPr marL="520165" lvl="1" indent="-260082" algn="just">
              <a:lnSpc>
                <a:spcPts val="3372"/>
              </a:lnSpc>
              <a:buFont typeface="Arial"/>
              <a:buChar char="•"/>
            </a:pPr>
            <a:r>
              <a:rPr lang="en-US" sz="2409" dirty="0">
                <a:solidFill>
                  <a:srgbClr val="000000"/>
                </a:solidFill>
                <a:latin typeface="Times Neue Roman Bold"/>
              </a:rPr>
              <a:t>STM 32F103C8T6 </a:t>
            </a:r>
            <a:r>
              <a:rPr lang="en-US" sz="2409" dirty="0" err="1">
                <a:solidFill>
                  <a:srgbClr val="000000"/>
                </a:solidFill>
                <a:latin typeface="Times Neue Roman Bold"/>
              </a:rPr>
              <a:t>thuộc</a:t>
            </a:r>
            <a:r>
              <a:rPr lang="en-US" sz="2409" dirty="0">
                <a:solidFill>
                  <a:srgbClr val="000000"/>
                </a:solidFill>
                <a:latin typeface="Times Neue Roman Bold"/>
              </a:rPr>
              <a:t> </a:t>
            </a:r>
            <a:r>
              <a:rPr lang="en-US" sz="2409" dirty="0" err="1">
                <a:solidFill>
                  <a:srgbClr val="000000"/>
                </a:solidFill>
                <a:latin typeface="Times Neue Roman Bold"/>
              </a:rPr>
              <a:t>dòng</a:t>
            </a:r>
            <a:r>
              <a:rPr lang="en-US" sz="2409" dirty="0">
                <a:solidFill>
                  <a:srgbClr val="000000"/>
                </a:solidFill>
                <a:latin typeface="Times Neue Roman Bold"/>
              </a:rPr>
              <a:t> STM32 do ST </a:t>
            </a:r>
            <a:r>
              <a:rPr lang="en-US" sz="2409" dirty="0" err="1">
                <a:solidFill>
                  <a:srgbClr val="000000"/>
                </a:solidFill>
                <a:latin typeface="Times Neue Roman Bold"/>
              </a:rPr>
              <a:t>sản</a:t>
            </a:r>
            <a:r>
              <a:rPr lang="en-US" sz="2409" dirty="0">
                <a:solidFill>
                  <a:srgbClr val="000000"/>
                </a:solidFill>
                <a:latin typeface="Times Neue Roman Bold"/>
              </a:rPr>
              <a:t> </a:t>
            </a:r>
            <a:r>
              <a:rPr lang="en-US" sz="2409" dirty="0" err="1">
                <a:solidFill>
                  <a:srgbClr val="000000"/>
                </a:solidFill>
                <a:latin typeface="Times Neue Roman Bold"/>
              </a:rPr>
              <a:t>xuất</a:t>
            </a:r>
            <a:r>
              <a:rPr lang="en-US" sz="2409" dirty="0">
                <a:solidFill>
                  <a:srgbClr val="000000"/>
                </a:solidFill>
                <a:latin typeface="Times Neue Roman Bold"/>
              </a:rPr>
              <a:t>, vi </a:t>
            </a:r>
            <a:r>
              <a:rPr lang="en-US" sz="2409" dirty="0" err="1">
                <a:solidFill>
                  <a:srgbClr val="000000"/>
                </a:solidFill>
                <a:latin typeface="Times Neue Roman Bold"/>
              </a:rPr>
              <a:t>điều</a:t>
            </a:r>
            <a:r>
              <a:rPr lang="en-US" sz="2409" dirty="0">
                <a:solidFill>
                  <a:srgbClr val="000000"/>
                </a:solidFill>
                <a:latin typeface="Times Neue Roman Bold"/>
              </a:rPr>
              <a:t> </a:t>
            </a:r>
            <a:r>
              <a:rPr lang="en-US" sz="2409" dirty="0" err="1">
                <a:solidFill>
                  <a:srgbClr val="000000"/>
                </a:solidFill>
                <a:latin typeface="Times Neue Roman Bold"/>
              </a:rPr>
              <a:t>khiển</a:t>
            </a:r>
            <a:r>
              <a:rPr lang="en-US" sz="2409" dirty="0">
                <a:solidFill>
                  <a:srgbClr val="000000"/>
                </a:solidFill>
                <a:latin typeface="Times Neue Roman Bold"/>
              </a:rPr>
              <a:t> </a:t>
            </a:r>
            <a:r>
              <a:rPr lang="en-US" sz="2409" dirty="0" err="1">
                <a:solidFill>
                  <a:srgbClr val="000000"/>
                </a:solidFill>
                <a:latin typeface="Times Neue Roman Bold"/>
              </a:rPr>
              <a:t>dựa</a:t>
            </a:r>
            <a:r>
              <a:rPr lang="en-US" sz="2409" dirty="0">
                <a:solidFill>
                  <a:srgbClr val="000000"/>
                </a:solidFill>
                <a:latin typeface="Times Neue Roman Bold"/>
              </a:rPr>
              <a:t> </a:t>
            </a:r>
            <a:r>
              <a:rPr lang="en-US" sz="2409" dirty="0" err="1">
                <a:solidFill>
                  <a:srgbClr val="000000"/>
                </a:solidFill>
                <a:latin typeface="Times Neue Roman Bold"/>
              </a:rPr>
              <a:t>trên</a:t>
            </a:r>
            <a:r>
              <a:rPr lang="en-US" sz="2409" dirty="0">
                <a:solidFill>
                  <a:srgbClr val="000000"/>
                </a:solidFill>
                <a:latin typeface="Times Neue Roman Bold"/>
              </a:rPr>
              <a:t> </a:t>
            </a:r>
            <a:r>
              <a:rPr lang="en-US" sz="2409" dirty="0" err="1">
                <a:solidFill>
                  <a:srgbClr val="000000"/>
                </a:solidFill>
                <a:latin typeface="Times Neue Roman Bold"/>
              </a:rPr>
              <a:t>lõi</a:t>
            </a:r>
            <a:r>
              <a:rPr lang="en-US" sz="2409" dirty="0">
                <a:solidFill>
                  <a:srgbClr val="000000"/>
                </a:solidFill>
                <a:latin typeface="Times Neue Roman Bold"/>
              </a:rPr>
              <a:t> ARM Cortex M3. </a:t>
            </a:r>
            <a:r>
              <a:rPr lang="en-US" sz="2409" dirty="0" err="1">
                <a:solidFill>
                  <a:srgbClr val="000000"/>
                </a:solidFill>
                <a:latin typeface="Times Neue Roman Bold"/>
              </a:rPr>
              <a:t>Dòng</a:t>
            </a:r>
            <a:r>
              <a:rPr lang="en-US" sz="2409" dirty="0">
                <a:solidFill>
                  <a:srgbClr val="000000"/>
                </a:solidFill>
                <a:latin typeface="Times Neue Roman Bold"/>
              </a:rPr>
              <a:t> STM32 </a:t>
            </a:r>
            <a:r>
              <a:rPr lang="en-US" sz="2409" dirty="0" err="1">
                <a:solidFill>
                  <a:srgbClr val="000000"/>
                </a:solidFill>
                <a:latin typeface="Times Neue Roman Bold"/>
              </a:rPr>
              <a:t>thiết</a:t>
            </a:r>
            <a:r>
              <a:rPr lang="en-US" sz="2409" dirty="0">
                <a:solidFill>
                  <a:srgbClr val="000000"/>
                </a:solidFill>
                <a:latin typeface="Times Neue Roman Bold"/>
              </a:rPr>
              <a:t> </a:t>
            </a:r>
            <a:r>
              <a:rPr lang="en-US" sz="2409" dirty="0" err="1">
                <a:solidFill>
                  <a:srgbClr val="000000"/>
                </a:solidFill>
                <a:latin typeface="Times Neue Roman Bold"/>
              </a:rPr>
              <a:t>lập</a:t>
            </a:r>
            <a:r>
              <a:rPr lang="en-US" sz="2409" dirty="0">
                <a:solidFill>
                  <a:srgbClr val="000000"/>
                </a:solidFill>
                <a:latin typeface="Times Neue Roman Bold"/>
              </a:rPr>
              <a:t> </a:t>
            </a:r>
            <a:r>
              <a:rPr lang="en-US" sz="2409" dirty="0" err="1">
                <a:solidFill>
                  <a:srgbClr val="000000"/>
                </a:solidFill>
                <a:latin typeface="Times Neue Roman Bold"/>
              </a:rPr>
              <a:t>các</a:t>
            </a:r>
            <a:r>
              <a:rPr lang="en-US" sz="2409" dirty="0">
                <a:solidFill>
                  <a:srgbClr val="000000"/>
                </a:solidFill>
                <a:latin typeface="Times Neue Roman Bold"/>
              </a:rPr>
              <a:t> </a:t>
            </a:r>
            <a:r>
              <a:rPr lang="en-US" sz="2409" dirty="0" err="1">
                <a:solidFill>
                  <a:srgbClr val="000000"/>
                </a:solidFill>
                <a:latin typeface="Times Neue Roman Bold"/>
              </a:rPr>
              <a:t>tiêu</a:t>
            </a:r>
            <a:r>
              <a:rPr lang="en-US" sz="2409" dirty="0">
                <a:solidFill>
                  <a:srgbClr val="000000"/>
                </a:solidFill>
                <a:latin typeface="Times Neue Roman Bold"/>
              </a:rPr>
              <a:t> </a:t>
            </a:r>
            <a:r>
              <a:rPr lang="en-US" sz="2409" dirty="0" err="1">
                <a:solidFill>
                  <a:srgbClr val="000000"/>
                </a:solidFill>
                <a:latin typeface="Times Neue Roman Bold"/>
              </a:rPr>
              <a:t>chuẩn</a:t>
            </a:r>
            <a:r>
              <a:rPr lang="en-US" sz="2409" dirty="0">
                <a:solidFill>
                  <a:srgbClr val="000000"/>
                </a:solidFill>
                <a:latin typeface="Times Neue Roman Bold"/>
              </a:rPr>
              <a:t> </a:t>
            </a:r>
            <a:r>
              <a:rPr lang="en-US" sz="2409" dirty="0" err="1">
                <a:solidFill>
                  <a:srgbClr val="000000"/>
                </a:solidFill>
                <a:latin typeface="Times Neue Roman Bold"/>
              </a:rPr>
              <a:t>mới</a:t>
            </a:r>
            <a:r>
              <a:rPr lang="en-US" sz="2409" dirty="0">
                <a:solidFill>
                  <a:srgbClr val="000000"/>
                </a:solidFill>
                <a:latin typeface="Times Neue Roman Bold"/>
              </a:rPr>
              <a:t> </a:t>
            </a:r>
            <a:r>
              <a:rPr lang="en-US" sz="2409" dirty="0" err="1">
                <a:solidFill>
                  <a:srgbClr val="000000"/>
                </a:solidFill>
                <a:latin typeface="Times Neue Roman Bold"/>
              </a:rPr>
              <a:t>về</a:t>
            </a:r>
            <a:r>
              <a:rPr lang="en-US" sz="2409" dirty="0">
                <a:solidFill>
                  <a:srgbClr val="000000"/>
                </a:solidFill>
                <a:latin typeface="Times Neue Roman Bold"/>
              </a:rPr>
              <a:t> </a:t>
            </a:r>
            <a:r>
              <a:rPr lang="en-US" sz="2409" dirty="0" err="1">
                <a:solidFill>
                  <a:srgbClr val="000000"/>
                </a:solidFill>
                <a:latin typeface="Times Neue Roman Bold"/>
              </a:rPr>
              <a:t>hiệu</a:t>
            </a:r>
            <a:r>
              <a:rPr lang="en-US" sz="2409" dirty="0">
                <a:solidFill>
                  <a:srgbClr val="000000"/>
                </a:solidFill>
                <a:latin typeface="Times Neue Roman Bold"/>
              </a:rPr>
              <a:t> </a:t>
            </a:r>
            <a:r>
              <a:rPr lang="en-US" sz="2409" dirty="0" err="1">
                <a:solidFill>
                  <a:srgbClr val="000000"/>
                </a:solidFill>
                <a:latin typeface="Times Neue Roman Bold"/>
              </a:rPr>
              <a:t>suất</a:t>
            </a:r>
            <a:r>
              <a:rPr lang="en-US" sz="2409" dirty="0">
                <a:solidFill>
                  <a:srgbClr val="000000"/>
                </a:solidFill>
                <a:latin typeface="Times Neue Roman Bold"/>
              </a:rPr>
              <a:t>, chi </a:t>
            </a:r>
            <a:r>
              <a:rPr lang="en-US" sz="2409" dirty="0" err="1">
                <a:solidFill>
                  <a:srgbClr val="000000"/>
                </a:solidFill>
                <a:latin typeface="Times Neue Roman Bold"/>
              </a:rPr>
              <a:t>phí</a:t>
            </a:r>
            <a:r>
              <a:rPr lang="en-US" sz="2409" dirty="0">
                <a:solidFill>
                  <a:srgbClr val="000000"/>
                </a:solidFill>
                <a:latin typeface="Times Neue Roman Bold"/>
              </a:rPr>
              <a:t> </a:t>
            </a:r>
            <a:r>
              <a:rPr lang="en-US" sz="2409" dirty="0" err="1">
                <a:solidFill>
                  <a:srgbClr val="000000"/>
                </a:solidFill>
                <a:latin typeface="Times Neue Roman Bold"/>
              </a:rPr>
              <a:t>cũng</a:t>
            </a:r>
            <a:r>
              <a:rPr lang="en-US" sz="2409" dirty="0">
                <a:solidFill>
                  <a:srgbClr val="000000"/>
                </a:solidFill>
                <a:latin typeface="Times Neue Roman Bold"/>
              </a:rPr>
              <a:t> </a:t>
            </a:r>
            <a:r>
              <a:rPr lang="en-US" sz="2409" dirty="0" err="1">
                <a:solidFill>
                  <a:srgbClr val="000000"/>
                </a:solidFill>
                <a:latin typeface="Times Neue Roman Bold"/>
              </a:rPr>
              <a:t>như</a:t>
            </a:r>
            <a:r>
              <a:rPr lang="en-US" sz="2409" dirty="0">
                <a:solidFill>
                  <a:srgbClr val="000000"/>
                </a:solidFill>
                <a:latin typeface="Times Neue Roman Bold"/>
              </a:rPr>
              <a:t> </a:t>
            </a:r>
            <a:r>
              <a:rPr lang="en-US" sz="2409" dirty="0" err="1">
                <a:solidFill>
                  <a:srgbClr val="000000"/>
                </a:solidFill>
                <a:latin typeface="Times Neue Roman Bold"/>
              </a:rPr>
              <a:t>các</a:t>
            </a:r>
            <a:r>
              <a:rPr lang="en-US" sz="2409" dirty="0">
                <a:solidFill>
                  <a:srgbClr val="000000"/>
                </a:solidFill>
                <a:latin typeface="Times Neue Roman Bold"/>
              </a:rPr>
              <a:t> </a:t>
            </a:r>
            <a:r>
              <a:rPr lang="en-US" sz="2409" dirty="0" err="1">
                <a:solidFill>
                  <a:srgbClr val="000000"/>
                </a:solidFill>
                <a:latin typeface="Times Neue Roman Bold"/>
              </a:rPr>
              <a:t>ứng</a:t>
            </a:r>
            <a:r>
              <a:rPr lang="en-US" sz="2409" dirty="0">
                <a:solidFill>
                  <a:srgbClr val="000000"/>
                </a:solidFill>
                <a:latin typeface="Times Neue Roman Bold"/>
              </a:rPr>
              <a:t> </a:t>
            </a:r>
            <a:r>
              <a:rPr lang="en-US" sz="2409" dirty="0" err="1">
                <a:solidFill>
                  <a:srgbClr val="000000"/>
                </a:solidFill>
                <a:latin typeface="Times Neue Roman Bold"/>
              </a:rPr>
              <a:t>dụng</a:t>
            </a:r>
            <a:r>
              <a:rPr lang="en-US" sz="2409" dirty="0">
                <a:solidFill>
                  <a:srgbClr val="000000"/>
                </a:solidFill>
                <a:latin typeface="Times Neue Roman Bold"/>
              </a:rPr>
              <a:t> </a:t>
            </a:r>
            <a:r>
              <a:rPr lang="en-US" sz="2409" dirty="0" err="1">
                <a:solidFill>
                  <a:srgbClr val="000000"/>
                </a:solidFill>
                <a:latin typeface="Times Neue Roman Bold"/>
              </a:rPr>
              <a:t>đòi</a:t>
            </a:r>
            <a:r>
              <a:rPr lang="en-US" sz="2409" dirty="0">
                <a:solidFill>
                  <a:srgbClr val="000000"/>
                </a:solidFill>
                <a:latin typeface="Times Neue Roman Bold"/>
              </a:rPr>
              <a:t> </a:t>
            </a:r>
            <a:r>
              <a:rPr lang="en-US" sz="2409" dirty="0" err="1">
                <a:solidFill>
                  <a:srgbClr val="000000"/>
                </a:solidFill>
                <a:latin typeface="Times Neue Roman Bold"/>
              </a:rPr>
              <a:t>hỏi</a:t>
            </a:r>
            <a:r>
              <a:rPr lang="en-US" sz="2409" dirty="0">
                <a:solidFill>
                  <a:srgbClr val="000000"/>
                </a:solidFill>
                <a:latin typeface="Times Neue Roman Bold"/>
              </a:rPr>
              <a:t> </a:t>
            </a:r>
            <a:r>
              <a:rPr lang="en-US" sz="2409" dirty="0" err="1">
                <a:solidFill>
                  <a:srgbClr val="000000"/>
                </a:solidFill>
                <a:latin typeface="Times Neue Roman Bold"/>
              </a:rPr>
              <a:t>tiêu</a:t>
            </a:r>
            <a:r>
              <a:rPr lang="en-US" sz="2409" dirty="0">
                <a:solidFill>
                  <a:srgbClr val="000000"/>
                </a:solidFill>
                <a:latin typeface="Times Neue Roman Bold"/>
              </a:rPr>
              <a:t> </a:t>
            </a:r>
            <a:r>
              <a:rPr lang="en-US" sz="2409" dirty="0" err="1">
                <a:solidFill>
                  <a:srgbClr val="000000"/>
                </a:solidFill>
                <a:latin typeface="Times Neue Roman Bold"/>
              </a:rPr>
              <a:t>thụ</a:t>
            </a:r>
            <a:r>
              <a:rPr lang="en-US" sz="2409" dirty="0">
                <a:solidFill>
                  <a:srgbClr val="000000"/>
                </a:solidFill>
                <a:latin typeface="Times Neue Roman Bold"/>
              </a:rPr>
              <a:t> </a:t>
            </a:r>
            <a:r>
              <a:rPr lang="en-US" sz="2409" dirty="0" err="1">
                <a:solidFill>
                  <a:srgbClr val="000000"/>
                </a:solidFill>
                <a:latin typeface="Times Neue Roman Bold"/>
              </a:rPr>
              <a:t>năng</a:t>
            </a:r>
            <a:r>
              <a:rPr lang="en-US" sz="2409" dirty="0">
                <a:solidFill>
                  <a:srgbClr val="000000"/>
                </a:solidFill>
                <a:latin typeface="Times Neue Roman Bold"/>
              </a:rPr>
              <a:t> </a:t>
            </a:r>
            <a:r>
              <a:rPr lang="en-US" sz="2409" dirty="0" err="1">
                <a:solidFill>
                  <a:srgbClr val="000000"/>
                </a:solidFill>
                <a:latin typeface="Times Neue Roman Bold"/>
              </a:rPr>
              <a:t>lượng</a:t>
            </a:r>
            <a:r>
              <a:rPr lang="en-US" sz="2409" dirty="0">
                <a:solidFill>
                  <a:srgbClr val="000000"/>
                </a:solidFill>
                <a:latin typeface="Times Neue Roman Bold"/>
              </a:rPr>
              <a:t> </a:t>
            </a:r>
            <a:r>
              <a:rPr lang="en-US" sz="2409" dirty="0" err="1">
                <a:solidFill>
                  <a:srgbClr val="000000"/>
                </a:solidFill>
                <a:latin typeface="Times Neue Roman Bold"/>
              </a:rPr>
              <a:t>thấp</a:t>
            </a:r>
            <a:r>
              <a:rPr lang="en-US" sz="2409" dirty="0">
                <a:solidFill>
                  <a:srgbClr val="000000"/>
                </a:solidFill>
                <a:latin typeface="Times Neue Roman Bold"/>
              </a:rPr>
              <a:t> </a:t>
            </a:r>
            <a:r>
              <a:rPr lang="en-US" sz="2409" dirty="0" err="1">
                <a:solidFill>
                  <a:srgbClr val="000000"/>
                </a:solidFill>
                <a:latin typeface="Times Neue Roman Bold"/>
              </a:rPr>
              <a:t>và</a:t>
            </a:r>
            <a:r>
              <a:rPr lang="en-US" sz="2409" dirty="0">
                <a:solidFill>
                  <a:srgbClr val="000000"/>
                </a:solidFill>
                <a:latin typeface="Times Neue Roman Bold"/>
              </a:rPr>
              <a:t> </a:t>
            </a:r>
            <a:r>
              <a:rPr lang="en-US" sz="2409" dirty="0" err="1">
                <a:solidFill>
                  <a:srgbClr val="000000"/>
                </a:solidFill>
                <a:latin typeface="Times Neue Roman Bold"/>
              </a:rPr>
              <a:t>đòi</a:t>
            </a:r>
            <a:r>
              <a:rPr lang="en-US" sz="2409" dirty="0">
                <a:solidFill>
                  <a:srgbClr val="000000"/>
                </a:solidFill>
                <a:latin typeface="Times Neue Roman Bold"/>
              </a:rPr>
              <a:t> </a:t>
            </a:r>
            <a:r>
              <a:rPr lang="en-US" sz="2409" dirty="0" err="1">
                <a:solidFill>
                  <a:srgbClr val="000000"/>
                </a:solidFill>
                <a:latin typeface="Times Neue Roman Bold"/>
              </a:rPr>
              <a:t>hỏi</a:t>
            </a:r>
            <a:r>
              <a:rPr lang="en-US" sz="2409" dirty="0">
                <a:solidFill>
                  <a:srgbClr val="000000"/>
                </a:solidFill>
                <a:latin typeface="Times Neue Roman Bold"/>
              </a:rPr>
              <a:t> </a:t>
            </a:r>
            <a:r>
              <a:rPr lang="en-US" sz="2409" dirty="0" err="1">
                <a:solidFill>
                  <a:srgbClr val="000000"/>
                </a:solidFill>
                <a:latin typeface="Times Neue Roman Bold"/>
              </a:rPr>
              <a:t>khắt</a:t>
            </a:r>
            <a:r>
              <a:rPr lang="en-US" sz="2409" dirty="0">
                <a:solidFill>
                  <a:srgbClr val="000000"/>
                </a:solidFill>
                <a:latin typeface="Times Neue Roman Bold"/>
              </a:rPr>
              <a:t> </a:t>
            </a:r>
            <a:r>
              <a:rPr lang="en-US" sz="2409" dirty="0" err="1">
                <a:solidFill>
                  <a:srgbClr val="000000"/>
                </a:solidFill>
                <a:latin typeface="Times Neue Roman Bold"/>
              </a:rPr>
              <a:t>khe</a:t>
            </a:r>
            <a:r>
              <a:rPr lang="en-US" sz="2409" dirty="0">
                <a:solidFill>
                  <a:srgbClr val="000000"/>
                </a:solidFill>
                <a:latin typeface="Times Neue Roman Bold"/>
              </a:rPr>
              <a:t> </a:t>
            </a:r>
            <a:r>
              <a:rPr lang="en-US" sz="2409" dirty="0" err="1">
                <a:solidFill>
                  <a:srgbClr val="000000"/>
                </a:solidFill>
                <a:latin typeface="Times Neue Roman Bold"/>
              </a:rPr>
              <a:t>về</a:t>
            </a:r>
            <a:r>
              <a:rPr lang="en-US" sz="2409" dirty="0">
                <a:solidFill>
                  <a:srgbClr val="000000"/>
                </a:solidFill>
                <a:latin typeface="Times Neue Roman Bold"/>
              </a:rPr>
              <a:t> </a:t>
            </a:r>
            <a:r>
              <a:rPr lang="en-US" sz="2409" dirty="0" err="1">
                <a:solidFill>
                  <a:srgbClr val="000000"/>
                </a:solidFill>
                <a:latin typeface="Times Neue Roman Bold"/>
              </a:rPr>
              <a:t>điều</a:t>
            </a:r>
            <a:r>
              <a:rPr lang="en-US" sz="2409" dirty="0">
                <a:solidFill>
                  <a:srgbClr val="000000"/>
                </a:solidFill>
                <a:latin typeface="Times Neue Roman Bold"/>
              </a:rPr>
              <a:t> </a:t>
            </a:r>
            <a:r>
              <a:rPr lang="en-US" sz="2409" dirty="0" err="1">
                <a:solidFill>
                  <a:srgbClr val="000000"/>
                </a:solidFill>
                <a:latin typeface="Times Neue Roman Bold"/>
              </a:rPr>
              <a:t>khiển</a:t>
            </a:r>
            <a:r>
              <a:rPr lang="en-US" sz="2409" dirty="0">
                <a:solidFill>
                  <a:srgbClr val="000000"/>
                </a:solidFill>
                <a:latin typeface="Times Neue Roman Bold"/>
              </a:rPr>
              <a:t> </a:t>
            </a:r>
            <a:r>
              <a:rPr lang="en-US" sz="2409" dirty="0" err="1">
                <a:solidFill>
                  <a:srgbClr val="000000"/>
                </a:solidFill>
                <a:latin typeface="Times Neue Roman Bold"/>
              </a:rPr>
              <a:t>thời</a:t>
            </a:r>
            <a:r>
              <a:rPr lang="en-US" sz="2409" dirty="0">
                <a:solidFill>
                  <a:srgbClr val="000000"/>
                </a:solidFill>
                <a:latin typeface="Times Neue Roman Bold"/>
              </a:rPr>
              <a:t> </a:t>
            </a:r>
            <a:r>
              <a:rPr lang="en-US" sz="2409" dirty="0" err="1">
                <a:solidFill>
                  <a:srgbClr val="000000"/>
                </a:solidFill>
                <a:latin typeface="Times Neue Roman Bold"/>
              </a:rPr>
              <a:t>gian</a:t>
            </a:r>
            <a:r>
              <a:rPr lang="en-US" sz="2409" dirty="0">
                <a:solidFill>
                  <a:srgbClr val="000000"/>
                </a:solidFill>
                <a:latin typeface="Times Neue Roman Bold"/>
              </a:rPr>
              <a:t> </a:t>
            </a:r>
            <a:r>
              <a:rPr lang="en-US" sz="2409" dirty="0" err="1">
                <a:solidFill>
                  <a:srgbClr val="000000"/>
                </a:solidFill>
                <a:latin typeface="Times Neue Roman Bold"/>
              </a:rPr>
              <a:t>thực</a:t>
            </a:r>
            <a:r>
              <a:rPr lang="en-US" sz="2409" dirty="0">
                <a:solidFill>
                  <a:srgbClr val="000000"/>
                </a:solidFill>
                <a:latin typeface="Times Neue Roman Bold"/>
              </a:rPr>
              <a:t>.</a:t>
            </a:r>
          </a:p>
        </p:txBody>
      </p:sp>
      <p:sp>
        <p:nvSpPr>
          <p:cNvPr id="41" name="TextBox 41"/>
          <p:cNvSpPr txBox="1"/>
          <p:nvPr/>
        </p:nvSpPr>
        <p:spPr>
          <a:xfrm>
            <a:off x="13012878" y="600075"/>
            <a:ext cx="4600676" cy="428526"/>
          </a:xfrm>
          <a:prstGeom prst="rect">
            <a:avLst/>
          </a:prstGeom>
        </p:spPr>
        <p:txBody>
          <a:bodyPr lIns="0" tIns="0" rIns="0" bIns="0" rtlCol="0" anchor="t">
            <a:spAutoFit/>
          </a:bodyPr>
          <a:lstStyle/>
          <a:p>
            <a:pPr marL="0" lvl="0" indent="0" algn="r">
              <a:lnSpc>
                <a:spcPts val="3120"/>
              </a:lnSpc>
            </a:pPr>
            <a:r>
              <a:rPr lang="en-US" sz="2600">
                <a:solidFill>
                  <a:srgbClr val="000000"/>
                </a:solidFill>
                <a:latin typeface="Telegraf Bold"/>
              </a:rPr>
              <a:t> Thursday , January 5 ,2023</a:t>
            </a:r>
          </a:p>
        </p:txBody>
      </p:sp>
      <p:sp>
        <p:nvSpPr>
          <p:cNvPr id="42" name="TextBox 42"/>
          <p:cNvSpPr txBox="1"/>
          <p:nvPr/>
        </p:nvSpPr>
        <p:spPr>
          <a:xfrm>
            <a:off x="531859" y="552516"/>
            <a:ext cx="8612141" cy="1028634"/>
          </a:xfrm>
          <a:prstGeom prst="rect">
            <a:avLst/>
          </a:prstGeom>
        </p:spPr>
        <p:txBody>
          <a:bodyPr lIns="0" tIns="0" rIns="0" bIns="0" rtlCol="0" anchor="t">
            <a:spAutoFit/>
          </a:bodyPr>
          <a:lstStyle/>
          <a:p>
            <a:pPr>
              <a:lnSpc>
                <a:spcPts val="3959"/>
              </a:lnSpc>
            </a:pPr>
            <a:r>
              <a:rPr lang="en-US" sz="3299">
                <a:solidFill>
                  <a:srgbClr val="000000"/>
                </a:solidFill>
                <a:latin typeface="Telegraf Bold"/>
              </a:rPr>
              <a:t>HANOI UNIVERSITY OF INDUSTRY</a:t>
            </a:r>
          </a:p>
          <a:p>
            <a:pPr marL="0" lvl="0" indent="0">
              <a:lnSpc>
                <a:spcPts val="3959"/>
              </a:lnSpc>
            </a:pPr>
            <a:endParaRPr lang="en-US" sz="3299">
              <a:solidFill>
                <a:srgbClr val="000000"/>
              </a:solidFill>
              <a:latin typeface="Telegraf Bold"/>
            </a:endParaRPr>
          </a:p>
        </p:txBody>
      </p:sp>
      <p:sp>
        <p:nvSpPr>
          <p:cNvPr id="43" name="TextBox 43"/>
          <p:cNvSpPr txBox="1"/>
          <p:nvPr/>
        </p:nvSpPr>
        <p:spPr>
          <a:xfrm>
            <a:off x="1402916" y="6121241"/>
            <a:ext cx="15603839" cy="1704898"/>
          </a:xfrm>
          <a:prstGeom prst="rect">
            <a:avLst/>
          </a:prstGeom>
        </p:spPr>
        <p:txBody>
          <a:bodyPr lIns="0" tIns="0" rIns="0" bIns="0" rtlCol="0" anchor="t">
            <a:spAutoFit/>
          </a:bodyPr>
          <a:lstStyle/>
          <a:p>
            <a:pPr marL="520165" lvl="1" indent="-260082" algn="just">
              <a:lnSpc>
                <a:spcPts val="3372"/>
              </a:lnSpc>
              <a:buFont typeface="Arial"/>
              <a:buChar char="•"/>
            </a:pPr>
            <a:r>
              <a:rPr lang="en-US" sz="2409" dirty="0" err="1">
                <a:solidFill>
                  <a:srgbClr val="000000"/>
                </a:solidFill>
                <a:latin typeface="Times Neue Roman Bold"/>
              </a:rPr>
              <a:t>Các</a:t>
            </a:r>
            <a:r>
              <a:rPr lang="en-US" sz="2409" dirty="0">
                <a:solidFill>
                  <a:srgbClr val="000000"/>
                </a:solidFill>
                <a:latin typeface="Times Neue Roman Bold"/>
              </a:rPr>
              <a:t> </a:t>
            </a:r>
            <a:r>
              <a:rPr lang="en-US" sz="2409" dirty="0" err="1">
                <a:solidFill>
                  <a:srgbClr val="000000"/>
                </a:solidFill>
                <a:latin typeface="Times Neue Roman Bold"/>
              </a:rPr>
              <a:t>dòng</a:t>
            </a:r>
            <a:r>
              <a:rPr lang="en-US" sz="2409" dirty="0">
                <a:solidFill>
                  <a:srgbClr val="000000"/>
                </a:solidFill>
                <a:latin typeface="Times Neue Roman Bold"/>
              </a:rPr>
              <a:t> STM32 </a:t>
            </a:r>
            <a:r>
              <a:rPr lang="en-US" sz="2409" dirty="0" err="1">
                <a:solidFill>
                  <a:srgbClr val="000000"/>
                </a:solidFill>
                <a:latin typeface="Times Neue Roman Bold"/>
              </a:rPr>
              <a:t>được</a:t>
            </a:r>
            <a:r>
              <a:rPr lang="en-US" sz="2409" dirty="0">
                <a:solidFill>
                  <a:srgbClr val="000000"/>
                </a:solidFill>
                <a:latin typeface="Times Neue Roman Bold"/>
              </a:rPr>
              <a:t> ST </a:t>
            </a:r>
            <a:r>
              <a:rPr lang="en-US" sz="2409" dirty="0" err="1">
                <a:solidFill>
                  <a:srgbClr val="000000"/>
                </a:solidFill>
                <a:latin typeface="Times Neue Roman Bold"/>
              </a:rPr>
              <a:t>tích</a:t>
            </a:r>
            <a:r>
              <a:rPr lang="en-US" sz="2409" dirty="0">
                <a:solidFill>
                  <a:srgbClr val="000000"/>
                </a:solidFill>
                <a:latin typeface="Times Neue Roman Bold"/>
              </a:rPr>
              <a:t> </a:t>
            </a:r>
            <a:r>
              <a:rPr lang="en-US" sz="2409" dirty="0" err="1">
                <a:solidFill>
                  <a:srgbClr val="000000"/>
                </a:solidFill>
                <a:latin typeface="Times Neue Roman Bold"/>
              </a:rPr>
              <a:t>hợp</a:t>
            </a:r>
            <a:r>
              <a:rPr lang="en-US" sz="2409" dirty="0">
                <a:solidFill>
                  <a:srgbClr val="000000"/>
                </a:solidFill>
                <a:latin typeface="Times Neue Roman Bold"/>
              </a:rPr>
              <a:t> </a:t>
            </a:r>
            <a:r>
              <a:rPr lang="en-US" sz="2409" dirty="0" err="1">
                <a:solidFill>
                  <a:srgbClr val="000000"/>
                </a:solidFill>
                <a:latin typeface="Times Neue Roman Bold"/>
              </a:rPr>
              <a:t>thêm</a:t>
            </a:r>
            <a:r>
              <a:rPr lang="en-US" sz="2409" dirty="0">
                <a:solidFill>
                  <a:srgbClr val="000000"/>
                </a:solidFill>
                <a:latin typeface="Times Neue Roman Bold"/>
              </a:rPr>
              <a:t> </a:t>
            </a:r>
            <a:r>
              <a:rPr lang="en-US" sz="2409" dirty="0" err="1">
                <a:solidFill>
                  <a:srgbClr val="000000"/>
                </a:solidFill>
                <a:latin typeface="Times Neue Roman Bold"/>
              </a:rPr>
              <a:t>nhiều</a:t>
            </a:r>
            <a:r>
              <a:rPr lang="en-US" sz="2409" dirty="0">
                <a:solidFill>
                  <a:srgbClr val="000000"/>
                </a:solidFill>
                <a:latin typeface="Times Neue Roman Bold"/>
              </a:rPr>
              <a:t> </a:t>
            </a:r>
            <a:r>
              <a:rPr lang="en-US" sz="2409" dirty="0" err="1">
                <a:solidFill>
                  <a:srgbClr val="000000"/>
                </a:solidFill>
                <a:latin typeface="Times Neue Roman Bold"/>
              </a:rPr>
              <a:t>ngoại</a:t>
            </a:r>
            <a:r>
              <a:rPr lang="en-US" sz="2409" dirty="0">
                <a:solidFill>
                  <a:srgbClr val="000000"/>
                </a:solidFill>
                <a:latin typeface="Times Neue Roman Bold"/>
              </a:rPr>
              <a:t> vi </a:t>
            </a:r>
            <a:r>
              <a:rPr lang="en-US" sz="2409" dirty="0" err="1">
                <a:solidFill>
                  <a:srgbClr val="000000"/>
                </a:solidFill>
                <a:latin typeface="Times Neue Roman Bold"/>
              </a:rPr>
              <a:t>thích</a:t>
            </a:r>
            <a:r>
              <a:rPr lang="en-US" sz="2409" dirty="0">
                <a:solidFill>
                  <a:srgbClr val="000000"/>
                </a:solidFill>
                <a:latin typeface="Times Neue Roman Bold"/>
              </a:rPr>
              <a:t> </a:t>
            </a:r>
            <a:r>
              <a:rPr lang="en-US" sz="2409" dirty="0" err="1">
                <a:solidFill>
                  <a:srgbClr val="000000"/>
                </a:solidFill>
                <a:latin typeface="Times Neue Roman Bold"/>
              </a:rPr>
              <a:t>hợp</a:t>
            </a:r>
            <a:r>
              <a:rPr lang="en-US" sz="2409" dirty="0">
                <a:solidFill>
                  <a:srgbClr val="000000"/>
                </a:solidFill>
                <a:latin typeface="Times Neue Roman Bold"/>
              </a:rPr>
              <a:t> </a:t>
            </a:r>
            <a:r>
              <a:rPr lang="en-US" sz="2409" dirty="0" err="1">
                <a:solidFill>
                  <a:srgbClr val="000000"/>
                </a:solidFill>
                <a:latin typeface="Times Neue Roman Bold"/>
              </a:rPr>
              <a:t>cho</a:t>
            </a:r>
            <a:r>
              <a:rPr lang="en-US" sz="2409" dirty="0">
                <a:solidFill>
                  <a:srgbClr val="000000"/>
                </a:solidFill>
                <a:latin typeface="Times Neue Roman Bold"/>
              </a:rPr>
              <a:t> </a:t>
            </a:r>
            <a:r>
              <a:rPr lang="en-US" sz="2409" dirty="0" err="1">
                <a:solidFill>
                  <a:srgbClr val="000000"/>
                </a:solidFill>
                <a:latin typeface="Times Neue Roman Bold"/>
              </a:rPr>
              <a:t>các</a:t>
            </a:r>
            <a:r>
              <a:rPr lang="en-US" sz="2409" dirty="0">
                <a:solidFill>
                  <a:srgbClr val="000000"/>
                </a:solidFill>
                <a:latin typeface="Times Neue Roman Bold"/>
              </a:rPr>
              <a:t> </a:t>
            </a:r>
            <a:r>
              <a:rPr lang="en-US" sz="2409" dirty="0" err="1">
                <a:solidFill>
                  <a:srgbClr val="000000"/>
                </a:solidFill>
                <a:latin typeface="Times Neue Roman Bold"/>
              </a:rPr>
              <a:t>ứng</a:t>
            </a:r>
            <a:r>
              <a:rPr lang="en-US" sz="2409" dirty="0">
                <a:solidFill>
                  <a:srgbClr val="000000"/>
                </a:solidFill>
                <a:latin typeface="Times Neue Roman Bold"/>
              </a:rPr>
              <a:t> </a:t>
            </a:r>
            <a:r>
              <a:rPr lang="en-US" sz="2409" dirty="0" err="1">
                <a:solidFill>
                  <a:srgbClr val="000000"/>
                </a:solidFill>
                <a:latin typeface="Times Neue Roman Bold"/>
              </a:rPr>
              <a:t>dụng</a:t>
            </a:r>
            <a:r>
              <a:rPr lang="en-US" sz="2409" dirty="0">
                <a:solidFill>
                  <a:srgbClr val="000000"/>
                </a:solidFill>
                <a:latin typeface="Times Neue Roman Bold"/>
              </a:rPr>
              <a:t> </a:t>
            </a:r>
            <a:r>
              <a:rPr lang="en-US" sz="2409" dirty="0" err="1">
                <a:solidFill>
                  <a:srgbClr val="000000"/>
                </a:solidFill>
                <a:latin typeface="Times Neue Roman Bold"/>
              </a:rPr>
              <a:t>điều</a:t>
            </a:r>
            <a:r>
              <a:rPr lang="en-US" sz="2409" dirty="0">
                <a:solidFill>
                  <a:srgbClr val="000000"/>
                </a:solidFill>
                <a:latin typeface="Times Neue Roman Bold"/>
              </a:rPr>
              <a:t> </a:t>
            </a:r>
            <a:r>
              <a:rPr lang="en-US" sz="2409" dirty="0" err="1">
                <a:solidFill>
                  <a:srgbClr val="000000"/>
                </a:solidFill>
                <a:latin typeface="Times Neue Roman Bold"/>
              </a:rPr>
              <a:t>khiển</a:t>
            </a:r>
            <a:r>
              <a:rPr lang="en-US" sz="2409" dirty="0">
                <a:solidFill>
                  <a:srgbClr val="000000"/>
                </a:solidFill>
                <a:latin typeface="Times Neue Roman Bold"/>
              </a:rPr>
              <a:t> </a:t>
            </a:r>
            <a:r>
              <a:rPr lang="en-US" sz="2409" dirty="0" err="1">
                <a:solidFill>
                  <a:srgbClr val="000000"/>
                </a:solidFill>
                <a:latin typeface="Times Neue Roman Bold"/>
              </a:rPr>
              <a:t>đa</a:t>
            </a:r>
            <a:r>
              <a:rPr lang="en-US" sz="2409" dirty="0">
                <a:solidFill>
                  <a:srgbClr val="000000"/>
                </a:solidFill>
                <a:latin typeface="Times Neue Roman Bold"/>
              </a:rPr>
              <a:t> </a:t>
            </a:r>
            <a:r>
              <a:rPr lang="en-US" sz="2409" dirty="0" err="1">
                <a:solidFill>
                  <a:srgbClr val="000000"/>
                </a:solidFill>
                <a:latin typeface="Times Neue Roman Bold"/>
              </a:rPr>
              <a:t>dụng</a:t>
            </a:r>
            <a:r>
              <a:rPr lang="en-US" sz="2409" dirty="0">
                <a:solidFill>
                  <a:srgbClr val="000000"/>
                </a:solidFill>
                <a:latin typeface="Times Neue Roman Bold"/>
              </a:rPr>
              <a:t>. </a:t>
            </a:r>
            <a:r>
              <a:rPr lang="en-US" sz="2409" dirty="0" err="1">
                <a:solidFill>
                  <a:srgbClr val="000000"/>
                </a:solidFill>
                <a:latin typeface="Times Neue Roman Bold"/>
              </a:rPr>
              <a:t>Thành</a:t>
            </a:r>
            <a:r>
              <a:rPr lang="en-US" sz="2409" dirty="0">
                <a:solidFill>
                  <a:srgbClr val="000000"/>
                </a:solidFill>
                <a:latin typeface="Times Neue Roman Bold"/>
              </a:rPr>
              <a:t> </a:t>
            </a:r>
            <a:r>
              <a:rPr lang="en-US" sz="2409" dirty="0" err="1">
                <a:solidFill>
                  <a:srgbClr val="000000"/>
                </a:solidFill>
                <a:latin typeface="Times Neue Roman Bold"/>
              </a:rPr>
              <a:t>phần</a:t>
            </a:r>
            <a:r>
              <a:rPr lang="en-US" sz="2409" dirty="0">
                <a:solidFill>
                  <a:srgbClr val="000000"/>
                </a:solidFill>
                <a:latin typeface="Times Neue Roman Bold"/>
              </a:rPr>
              <a:t> </a:t>
            </a:r>
            <a:r>
              <a:rPr lang="en-US" sz="2409" dirty="0" err="1">
                <a:solidFill>
                  <a:srgbClr val="000000"/>
                </a:solidFill>
                <a:latin typeface="Times Neue Roman Bold"/>
              </a:rPr>
              <a:t>chính</a:t>
            </a:r>
            <a:r>
              <a:rPr lang="en-US" sz="2409" dirty="0">
                <a:solidFill>
                  <a:srgbClr val="000000"/>
                </a:solidFill>
                <a:latin typeface="Times Neue Roman Bold"/>
              </a:rPr>
              <a:t> </a:t>
            </a:r>
            <a:r>
              <a:rPr lang="en-US" sz="2409" dirty="0" err="1">
                <a:solidFill>
                  <a:srgbClr val="000000"/>
                </a:solidFill>
                <a:latin typeface="Times Neue Roman Bold"/>
              </a:rPr>
              <a:t>của</a:t>
            </a:r>
            <a:r>
              <a:rPr lang="en-US" sz="2409" dirty="0">
                <a:solidFill>
                  <a:srgbClr val="000000"/>
                </a:solidFill>
                <a:latin typeface="Times Neue Roman Bold"/>
              </a:rPr>
              <a:t> STM32 </a:t>
            </a:r>
            <a:r>
              <a:rPr lang="en-US" sz="2409" dirty="0" err="1">
                <a:solidFill>
                  <a:srgbClr val="000000"/>
                </a:solidFill>
                <a:latin typeface="Times Neue Roman Bold"/>
              </a:rPr>
              <a:t>là</a:t>
            </a:r>
            <a:r>
              <a:rPr lang="en-US" sz="2409" dirty="0">
                <a:solidFill>
                  <a:srgbClr val="000000"/>
                </a:solidFill>
                <a:latin typeface="Times Neue Roman Bold"/>
              </a:rPr>
              <a:t> Cortex M3, </a:t>
            </a:r>
            <a:r>
              <a:rPr lang="en-US" sz="2409" dirty="0" err="1">
                <a:solidFill>
                  <a:srgbClr val="000000"/>
                </a:solidFill>
                <a:latin typeface="Times Neue Roman Bold"/>
              </a:rPr>
              <a:t>dùng</a:t>
            </a:r>
            <a:r>
              <a:rPr lang="en-US" sz="2409" dirty="0">
                <a:solidFill>
                  <a:srgbClr val="000000"/>
                </a:solidFill>
                <a:latin typeface="Times Neue Roman Bold"/>
              </a:rPr>
              <a:t> I-Bus </a:t>
            </a:r>
            <a:r>
              <a:rPr lang="en-US" sz="2409" dirty="0" err="1">
                <a:solidFill>
                  <a:srgbClr val="000000"/>
                </a:solidFill>
                <a:latin typeface="Times Neue Roman Bold"/>
              </a:rPr>
              <a:t>và</a:t>
            </a:r>
            <a:r>
              <a:rPr lang="en-US" sz="2409" dirty="0">
                <a:solidFill>
                  <a:srgbClr val="000000"/>
                </a:solidFill>
                <a:latin typeface="Times Neue Roman Bold"/>
              </a:rPr>
              <a:t> D-Bus </a:t>
            </a:r>
            <a:r>
              <a:rPr lang="en-US" sz="2409" dirty="0" err="1">
                <a:solidFill>
                  <a:srgbClr val="000000"/>
                </a:solidFill>
                <a:latin typeface="Times Neue Roman Bold"/>
              </a:rPr>
              <a:t>để</a:t>
            </a:r>
            <a:r>
              <a:rPr lang="en-US" sz="2409" dirty="0">
                <a:solidFill>
                  <a:srgbClr val="000000"/>
                </a:solidFill>
                <a:latin typeface="Times Neue Roman Bold"/>
              </a:rPr>
              <a:t> </a:t>
            </a:r>
            <a:r>
              <a:rPr lang="en-US" sz="2409" dirty="0" err="1">
                <a:solidFill>
                  <a:srgbClr val="000000"/>
                </a:solidFill>
                <a:latin typeface="Times Neue Roman Bold"/>
              </a:rPr>
              <a:t>kết</a:t>
            </a:r>
            <a:r>
              <a:rPr lang="en-US" sz="2409" dirty="0">
                <a:solidFill>
                  <a:srgbClr val="000000"/>
                </a:solidFill>
                <a:latin typeface="Times Neue Roman Bold"/>
              </a:rPr>
              <a:t> </a:t>
            </a:r>
            <a:r>
              <a:rPr lang="en-US" sz="2409" dirty="0" err="1">
                <a:solidFill>
                  <a:srgbClr val="000000"/>
                </a:solidFill>
                <a:latin typeface="Times Neue Roman Bold"/>
              </a:rPr>
              <a:t>nối</a:t>
            </a:r>
            <a:r>
              <a:rPr lang="en-US" sz="2409" dirty="0">
                <a:solidFill>
                  <a:srgbClr val="000000"/>
                </a:solidFill>
                <a:latin typeface="Times Neue Roman Bold"/>
              </a:rPr>
              <a:t> </a:t>
            </a:r>
            <a:r>
              <a:rPr lang="en-US" sz="2409" dirty="0" err="1">
                <a:solidFill>
                  <a:srgbClr val="000000"/>
                </a:solidFill>
                <a:latin typeface="Times Neue Roman Bold"/>
              </a:rPr>
              <a:t>với</a:t>
            </a:r>
            <a:r>
              <a:rPr lang="en-US" sz="2409" dirty="0">
                <a:solidFill>
                  <a:srgbClr val="000000"/>
                </a:solidFill>
                <a:latin typeface="Times Neue Roman Bold"/>
              </a:rPr>
              <a:t> FLASH </a:t>
            </a:r>
            <a:r>
              <a:rPr lang="en-US" sz="2409" dirty="0" err="1">
                <a:solidFill>
                  <a:srgbClr val="000000"/>
                </a:solidFill>
                <a:latin typeface="Times Neue Roman Bold"/>
              </a:rPr>
              <a:t>cũng</a:t>
            </a:r>
            <a:r>
              <a:rPr lang="en-US" sz="2409" dirty="0">
                <a:solidFill>
                  <a:srgbClr val="000000"/>
                </a:solidFill>
                <a:latin typeface="Times Neue Roman Bold"/>
              </a:rPr>
              <a:t> </a:t>
            </a:r>
            <a:r>
              <a:rPr lang="en-US" sz="2409" dirty="0" err="1">
                <a:solidFill>
                  <a:srgbClr val="000000"/>
                </a:solidFill>
                <a:latin typeface="Times Neue Roman Bold"/>
              </a:rPr>
              <a:t>như</a:t>
            </a:r>
            <a:r>
              <a:rPr lang="en-US" sz="2409" dirty="0">
                <a:solidFill>
                  <a:srgbClr val="000000"/>
                </a:solidFill>
                <a:latin typeface="Times Neue Roman Bold"/>
              </a:rPr>
              <a:t> </a:t>
            </a:r>
            <a:r>
              <a:rPr lang="en-US" sz="2409" dirty="0" err="1">
                <a:solidFill>
                  <a:srgbClr val="000000"/>
                </a:solidFill>
                <a:latin typeface="Times Neue Roman Bold"/>
              </a:rPr>
              <a:t>các</a:t>
            </a:r>
            <a:r>
              <a:rPr lang="en-US" sz="2409" dirty="0">
                <a:solidFill>
                  <a:srgbClr val="000000"/>
                </a:solidFill>
                <a:latin typeface="Times Neue Roman Bold"/>
              </a:rPr>
              <a:t> </a:t>
            </a:r>
            <a:r>
              <a:rPr lang="en-US" sz="2409" dirty="0" err="1">
                <a:solidFill>
                  <a:srgbClr val="000000"/>
                </a:solidFill>
                <a:latin typeface="Times Neue Roman Bold"/>
              </a:rPr>
              <a:t>ngoại</a:t>
            </a:r>
            <a:r>
              <a:rPr lang="en-US" sz="2409" dirty="0">
                <a:solidFill>
                  <a:srgbClr val="000000"/>
                </a:solidFill>
                <a:latin typeface="Times Neue Roman Bold"/>
              </a:rPr>
              <a:t> vi, </a:t>
            </a:r>
            <a:r>
              <a:rPr lang="en-US" sz="2409" dirty="0" err="1">
                <a:solidFill>
                  <a:srgbClr val="000000"/>
                </a:solidFill>
                <a:latin typeface="Times Neue Roman Bold"/>
              </a:rPr>
              <a:t>Ngoài</a:t>
            </a:r>
            <a:r>
              <a:rPr lang="en-US" sz="2409" dirty="0">
                <a:solidFill>
                  <a:srgbClr val="000000"/>
                </a:solidFill>
                <a:latin typeface="Times Neue Roman Bold"/>
              </a:rPr>
              <a:t> ra </a:t>
            </a:r>
            <a:r>
              <a:rPr lang="en-US" sz="2409" dirty="0" err="1">
                <a:solidFill>
                  <a:srgbClr val="000000"/>
                </a:solidFill>
                <a:latin typeface="Times Neue Roman Bold"/>
              </a:rPr>
              <a:t>thành</a:t>
            </a:r>
            <a:r>
              <a:rPr lang="en-US" sz="2409" dirty="0">
                <a:solidFill>
                  <a:srgbClr val="000000"/>
                </a:solidFill>
                <a:latin typeface="Times Neue Roman Bold"/>
              </a:rPr>
              <a:t> </a:t>
            </a:r>
            <a:r>
              <a:rPr lang="en-US" sz="2409" dirty="0" err="1">
                <a:solidFill>
                  <a:srgbClr val="000000"/>
                </a:solidFill>
                <a:latin typeface="Times Neue Roman Bold"/>
              </a:rPr>
              <a:t>phần</a:t>
            </a:r>
            <a:r>
              <a:rPr lang="en-US" sz="2409" dirty="0">
                <a:solidFill>
                  <a:srgbClr val="000000"/>
                </a:solidFill>
                <a:latin typeface="Times Neue Roman Bold"/>
              </a:rPr>
              <a:t> </a:t>
            </a:r>
            <a:r>
              <a:rPr lang="en-US" sz="2409" dirty="0" err="1">
                <a:solidFill>
                  <a:srgbClr val="000000"/>
                </a:solidFill>
                <a:latin typeface="Times Neue Roman Bold"/>
              </a:rPr>
              <a:t>quan</a:t>
            </a:r>
            <a:r>
              <a:rPr lang="en-US" sz="2409" dirty="0">
                <a:solidFill>
                  <a:srgbClr val="000000"/>
                </a:solidFill>
                <a:latin typeface="Times Neue Roman Bold"/>
              </a:rPr>
              <a:t> </a:t>
            </a:r>
            <a:r>
              <a:rPr lang="en-US" sz="2409" dirty="0" err="1">
                <a:solidFill>
                  <a:srgbClr val="000000"/>
                </a:solidFill>
                <a:latin typeface="Times Neue Roman Bold"/>
              </a:rPr>
              <a:t>trọng</a:t>
            </a:r>
            <a:r>
              <a:rPr lang="en-US" sz="2409" dirty="0">
                <a:solidFill>
                  <a:srgbClr val="000000"/>
                </a:solidFill>
                <a:latin typeface="Times Neue Roman Bold"/>
              </a:rPr>
              <a:t> </a:t>
            </a:r>
            <a:r>
              <a:rPr lang="en-US" sz="2409" dirty="0" err="1">
                <a:solidFill>
                  <a:srgbClr val="000000"/>
                </a:solidFill>
                <a:latin typeface="Times Neue Roman Bold"/>
              </a:rPr>
              <a:t>khác</a:t>
            </a:r>
            <a:r>
              <a:rPr lang="en-US" sz="2409" dirty="0">
                <a:solidFill>
                  <a:srgbClr val="000000"/>
                </a:solidFill>
                <a:latin typeface="Times Neue Roman Bold"/>
              </a:rPr>
              <a:t> </a:t>
            </a:r>
            <a:r>
              <a:rPr lang="en-US" sz="2409" dirty="0" err="1">
                <a:solidFill>
                  <a:srgbClr val="000000"/>
                </a:solidFill>
                <a:latin typeface="Times Neue Roman Bold"/>
              </a:rPr>
              <a:t>là</a:t>
            </a:r>
            <a:r>
              <a:rPr lang="en-US" sz="2409" dirty="0">
                <a:solidFill>
                  <a:srgbClr val="000000"/>
                </a:solidFill>
                <a:latin typeface="Times Neue Roman Bold"/>
              </a:rPr>
              <a:t> DMA. </a:t>
            </a:r>
            <a:r>
              <a:rPr lang="en-US" sz="2409" dirty="0" err="1">
                <a:solidFill>
                  <a:srgbClr val="000000"/>
                </a:solidFill>
                <a:latin typeface="Times Neue Roman Bold"/>
              </a:rPr>
              <a:t>Các</a:t>
            </a:r>
            <a:r>
              <a:rPr lang="en-US" sz="2409" dirty="0">
                <a:solidFill>
                  <a:srgbClr val="000000"/>
                </a:solidFill>
                <a:latin typeface="Times Neue Roman Bold"/>
              </a:rPr>
              <a:t> </a:t>
            </a:r>
            <a:r>
              <a:rPr lang="en-US" sz="2409" dirty="0" err="1">
                <a:solidFill>
                  <a:srgbClr val="000000"/>
                </a:solidFill>
                <a:latin typeface="Times Neue Roman Bold"/>
              </a:rPr>
              <a:t>ngoại</a:t>
            </a:r>
            <a:r>
              <a:rPr lang="en-US" sz="2409" dirty="0">
                <a:solidFill>
                  <a:srgbClr val="000000"/>
                </a:solidFill>
                <a:latin typeface="Times Neue Roman Bold"/>
              </a:rPr>
              <a:t> vi </a:t>
            </a:r>
            <a:r>
              <a:rPr lang="en-US" sz="2409" dirty="0" err="1">
                <a:solidFill>
                  <a:srgbClr val="000000"/>
                </a:solidFill>
                <a:latin typeface="Times Neue Roman Bold"/>
              </a:rPr>
              <a:t>được</a:t>
            </a:r>
            <a:r>
              <a:rPr lang="en-US" sz="2409" dirty="0">
                <a:solidFill>
                  <a:srgbClr val="000000"/>
                </a:solidFill>
                <a:latin typeface="Times Neue Roman Bold"/>
              </a:rPr>
              <a:t> chia </a:t>
            </a:r>
            <a:r>
              <a:rPr lang="en-US" sz="2409" dirty="0" err="1">
                <a:solidFill>
                  <a:srgbClr val="000000"/>
                </a:solidFill>
                <a:latin typeface="Times Neue Roman Bold"/>
              </a:rPr>
              <a:t>làm</a:t>
            </a:r>
            <a:r>
              <a:rPr lang="en-US" sz="2409" dirty="0">
                <a:solidFill>
                  <a:srgbClr val="000000"/>
                </a:solidFill>
                <a:latin typeface="Times Neue Roman Bold"/>
              </a:rPr>
              <a:t> 2 </a:t>
            </a:r>
            <a:r>
              <a:rPr lang="en-US" sz="2409" dirty="0" err="1">
                <a:solidFill>
                  <a:srgbClr val="000000"/>
                </a:solidFill>
                <a:latin typeface="Times Neue Roman Bold"/>
              </a:rPr>
              <a:t>nhóm</a:t>
            </a:r>
            <a:r>
              <a:rPr lang="en-US" sz="2409" dirty="0">
                <a:solidFill>
                  <a:srgbClr val="000000"/>
                </a:solidFill>
                <a:latin typeface="Times Neue Roman Bold"/>
              </a:rPr>
              <a:t> </a:t>
            </a:r>
            <a:r>
              <a:rPr lang="en-US" sz="2409" dirty="0" err="1">
                <a:solidFill>
                  <a:srgbClr val="000000"/>
                </a:solidFill>
                <a:latin typeface="Times Neue Roman Bold"/>
              </a:rPr>
              <a:t>kết</a:t>
            </a:r>
            <a:r>
              <a:rPr lang="en-US" sz="2409" dirty="0">
                <a:solidFill>
                  <a:srgbClr val="000000"/>
                </a:solidFill>
                <a:latin typeface="Times Neue Roman Bold"/>
              </a:rPr>
              <a:t> </a:t>
            </a:r>
            <a:r>
              <a:rPr lang="en-US" sz="2409" dirty="0" err="1">
                <a:solidFill>
                  <a:srgbClr val="000000"/>
                </a:solidFill>
                <a:latin typeface="Times Neue Roman Bold"/>
              </a:rPr>
              <a:t>nối</a:t>
            </a:r>
            <a:r>
              <a:rPr lang="en-US" sz="2409" dirty="0">
                <a:solidFill>
                  <a:srgbClr val="000000"/>
                </a:solidFill>
                <a:latin typeface="Times Neue Roman Bold"/>
              </a:rPr>
              <a:t> </a:t>
            </a:r>
            <a:r>
              <a:rPr lang="en-US" sz="2409" dirty="0" err="1">
                <a:solidFill>
                  <a:srgbClr val="000000"/>
                </a:solidFill>
                <a:latin typeface="Times Neue Roman Bold"/>
              </a:rPr>
              <a:t>đến</a:t>
            </a:r>
            <a:r>
              <a:rPr lang="en-US" sz="2409" dirty="0">
                <a:solidFill>
                  <a:srgbClr val="000000"/>
                </a:solidFill>
                <a:latin typeface="Times Neue Roman Bold"/>
              </a:rPr>
              <a:t> </a:t>
            </a:r>
            <a:r>
              <a:rPr lang="en-US" sz="2409" dirty="0" err="1">
                <a:solidFill>
                  <a:srgbClr val="000000"/>
                </a:solidFill>
                <a:latin typeface="Times Neue Roman Bold"/>
              </a:rPr>
              <a:t>hai</a:t>
            </a:r>
            <a:r>
              <a:rPr lang="en-US" sz="2409" dirty="0">
                <a:solidFill>
                  <a:srgbClr val="000000"/>
                </a:solidFill>
                <a:latin typeface="Times Neue Roman Bold"/>
              </a:rPr>
              <a:t> </a:t>
            </a:r>
            <a:r>
              <a:rPr lang="en-US" sz="2409" dirty="0" err="1">
                <a:solidFill>
                  <a:srgbClr val="000000"/>
                </a:solidFill>
                <a:latin typeface="Times Neue Roman Bold"/>
              </a:rPr>
              <a:t>giao</a:t>
            </a:r>
            <a:r>
              <a:rPr lang="en-US" sz="2409" dirty="0">
                <a:solidFill>
                  <a:srgbClr val="000000"/>
                </a:solidFill>
                <a:latin typeface="Times Neue Roman Bold"/>
              </a:rPr>
              <a:t> </a:t>
            </a:r>
            <a:r>
              <a:rPr lang="en-US" sz="2409" dirty="0" err="1">
                <a:solidFill>
                  <a:srgbClr val="000000"/>
                </a:solidFill>
                <a:latin typeface="Times Neue Roman Bold"/>
              </a:rPr>
              <a:t>diện</a:t>
            </a:r>
            <a:r>
              <a:rPr lang="en-US" sz="2409" dirty="0">
                <a:solidFill>
                  <a:srgbClr val="000000"/>
                </a:solidFill>
                <a:latin typeface="Times Neue Roman Bold"/>
              </a:rPr>
              <a:t> </a:t>
            </a:r>
            <a:r>
              <a:rPr lang="en-US" sz="2409" dirty="0" err="1">
                <a:solidFill>
                  <a:srgbClr val="000000"/>
                </a:solidFill>
                <a:latin typeface="Times Neue Roman Bold"/>
              </a:rPr>
              <a:t>khác</a:t>
            </a:r>
            <a:r>
              <a:rPr lang="en-US" sz="2409" dirty="0">
                <a:solidFill>
                  <a:srgbClr val="000000"/>
                </a:solidFill>
                <a:latin typeface="Times Neue Roman Bold"/>
              </a:rPr>
              <a:t> </a:t>
            </a:r>
            <a:r>
              <a:rPr lang="en-US" sz="2409" dirty="0" err="1">
                <a:solidFill>
                  <a:srgbClr val="000000"/>
                </a:solidFill>
                <a:latin typeface="Times Neue Roman Bold"/>
              </a:rPr>
              <a:t>nhau</a:t>
            </a:r>
            <a:r>
              <a:rPr lang="en-US" sz="2409" dirty="0">
                <a:solidFill>
                  <a:srgbClr val="000000"/>
                </a:solidFill>
                <a:latin typeface="Times Neue Roman Bold"/>
              </a:rPr>
              <a:t> AHB-APB 1 </a:t>
            </a:r>
            <a:r>
              <a:rPr lang="en-US" sz="2409" dirty="0" err="1">
                <a:solidFill>
                  <a:srgbClr val="000000"/>
                </a:solidFill>
                <a:latin typeface="Times Neue Roman Bold"/>
              </a:rPr>
              <a:t>và</a:t>
            </a:r>
            <a:r>
              <a:rPr lang="en-US" sz="2409" dirty="0">
                <a:solidFill>
                  <a:srgbClr val="000000"/>
                </a:solidFill>
                <a:latin typeface="Times Neue Roman Bold"/>
              </a:rPr>
              <a:t> AHB-APB 2 (</a:t>
            </a:r>
            <a:r>
              <a:rPr lang="en-US" sz="2409" dirty="0" err="1">
                <a:solidFill>
                  <a:srgbClr val="000000"/>
                </a:solidFill>
                <a:latin typeface="Times Neue Roman Bold"/>
              </a:rPr>
              <a:t>có</a:t>
            </a:r>
            <a:r>
              <a:rPr lang="en-US" sz="2409" dirty="0">
                <a:solidFill>
                  <a:srgbClr val="000000"/>
                </a:solidFill>
                <a:latin typeface="Times Neue Roman Bold"/>
              </a:rPr>
              <a:t> </a:t>
            </a:r>
            <a:r>
              <a:rPr lang="en-US" sz="2409" dirty="0" err="1">
                <a:solidFill>
                  <a:srgbClr val="000000"/>
                </a:solidFill>
                <a:latin typeface="Times Neue Roman Bold"/>
              </a:rPr>
              <a:t>tốc</a:t>
            </a:r>
            <a:r>
              <a:rPr lang="en-US" sz="2409" dirty="0">
                <a:solidFill>
                  <a:srgbClr val="000000"/>
                </a:solidFill>
                <a:latin typeface="Times Neue Roman Bold"/>
              </a:rPr>
              <a:t> </a:t>
            </a:r>
            <a:r>
              <a:rPr lang="en-US" sz="2409" dirty="0" err="1">
                <a:solidFill>
                  <a:srgbClr val="000000"/>
                </a:solidFill>
                <a:latin typeface="Times Neue Roman Bold"/>
              </a:rPr>
              <a:t>độ</a:t>
            </a:r>
            <a:r>
              <a:rPr lang="en-US" sz="2409" dirty="0">
                <a:solidFill>
                  <a:srgbClr val="000000"/>
                </a:solidFill>
                <a:latin typeface="Times Neue Roman Bold"/>
              </a:rPr>
              <a:t> </a:t>
            </a:r>
            <a:r>
              <a:rPr lang="en-US" sz="2409" dirty="0" err="1">
                <a:solidFill>
                  <a:srgbClr val="000000"/>
                </a:solidFill>
                <a:latin typeface="Times Neue Roman Bold"/>
              </a:rPr>
              <a:t>tối</a:t>
            </a:r>
            <a:r>
              <a:rPr lang="en-US" sz="2409" dirty="0">
                <a:solidFill>
                  <a:srgbClr val="000000"/>
                </a:solidFill>
                <a:latin typeface="Times Neue Roman Bold"/>
              </a:rPr>
              <a:t> </a:t>
            </a:r>
            <a:r>
              <a:rPr lang="en-US" sz="2409" dirty="0" err="1">
                <a:solidFill>
                  <a:srgbClr val="000000"/>
                </a:solidFill>
                <a:latin typeface="Times Neue Roman Bold"/>
              </a:rPr>
              <a:t>đa</a:t>
            </a:r>
            <a:r>
              <a:rPr lang="en-US" sz="2409" dirty="0">
                <a:solidFill>
                  <a:srgbClr val="000000"/>
                </a:solidFill>
                <a:latin typeface="Times Neue Roman Bold"/>
              </a:rPr>
              <a:t> </a:t>
            </a:r>
            <a:r>
              <a:rPr lang="en-US" sz="2409" dirty="0" err="1">
                <a:solidFill>
                  <a:srgbClr val="000000"/>
                </a:solidFill>
                <a:latin typeface="Times Neue Roman Bold"/>
              </a:rPr>
              <a:t>lớn</a:t>
            </a:r>
            <a:r>
              <a:rPr lang="en-US" sz="2409" dirty="0">
                <a:solidFill>
                  <a:srgbClr val="000000"/>
                </a:solidFill>
                <a:latin typeface="Times Neue Roman Bold"/>
              </a:rPr>
              <a:t> </a:t>
            </a:r>
            <a:r>
              <a:rPr lang="en-US" sz="2409" dirty="0" err="1">
                <a:solidFill>
                  <a:srgbClr val="000000"/>
                </a:solidFill>
                <a:latin typeface="Times Neue Roman Bold"/>
              </a:rPr>
              <a:t>hơn</a:t>
            </a:r>
            <a:r>
              <a:rPr lang="en-US" sz="2409" dirty="0">
                <a:solidFill>
                  <a:srgbClr val="000000"/>
                </a:solidFill>
                <a:latin typeface="Times Neue Roman Bold"/>
              </a:rPr>
              <a:t> AHB-APB 1).</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8"/>
          <p:cNvGrpSpPr/>
          <p:nvPr/>
        </p:nvGrpSpPr>
        <p:grpSpPr>
          <a:xfrm>
            <a:off x="1028700" y="1280512"/>
            <a:ext cx="16230600" cy="2010265"/>
            <a:chOff x="0" y="0"/>
            <a:chExt cx="9318553" cy="1154163"/>
          </a:xfrm>
        </p:grpSpPr>
        <p:sp>
          <p:nvSpPr>
            <p:cNvPr id="9" name="Freeform 9"/>
            <p:cNvSpPr/>
            <p:nvPr/>
          </p:nvSpPr>
          <p:spPr>
            <a:xfrm>
              <a:off x="80010" y="80010"/>
              <a:ext cx="9225843" cy="1061453"/>
            </a:xfrm>
            <a:custGeom>
              <a:avLst/>
              <a:gdLst/>
              <a:ahLst/>
              <a:cxnLst/>
              <a:rect l="l" t="t" r="r" b="b"/>
              <a:pathLst>
                <a:path w="9225843" h="1061453">
                  <a:moveTo>
                    <a:pt x="0" y="1006843"/>
                  </a:moveTo>
                  <a:lnTo>
                    <a:pt x="0" y="1061453"/>
                  </a:lnTo>
                  <a:lnTo>
                    <a:pt x="9225843" y="1061453"/>
                  </a:lnTo>
                  <a:lnTo>
                    <a:pt x="9225843" y="0"/>
                  </a:lnTo>
                  <a:lnTo>
                    <a:pt x="9171233" y="0"/>
                  </a:lnTo>
                  <a:lnTo>
                    <a:pt x="9171233" y="1006843"/>
                  </a:lnTo>
                  <a:close/>
                </a:path>
              </a:pathLst>
            </a:custGeom>
            <a:solidFill>
              <a:srgbClr val="FFA794"/>
            </a:solidFill>
          </p:spPr>
        </p:sp>
        <p:sp>
          <p:nvSpPr>
            <p:cNvPr id="10" name="Freeform 10"/>
            <p:cNvSpPr/>
            <p:nvPr/>
          </p:nvSpPr>
          <p:spPr>
            <a:xfrm>
              <a:off x="67310" y="67310"/>
              <a:ext cx="9251243" cy="1086853"/>
            </a:xfrm>
            <a:custGeom>
              <a:avLst/>
              <a:gdLst/>
              <a:ahLst/>
              <a:cxnLst/>
              <a:rect l="l" t="t" r="r" b="b"/>
              <a:pathLst>
                <a:path w="9251243" h="1086853">
                  <a:moveTo>
                    <a:pt x="9183933" y="0"/>
                  </a:moveTo>
                  <a:lnTo>
                    <a:pt x="9183933" y="12700"/>
                  </a:lnTo>
                  <a:lnTo>
                    <a:pt x="9238543" y="12700"/>
                  </a:lnTo>
                  <a:lnTo>
                    <a:pt x="9238543" y="1074153"/>
                  </a:lnTo>
                  <a:lnTo>
                    <a:pt x="12700" y="1074153"/>
                  </a:lnTo>
                  <a:lnTo>
                    <a:pt x="12700" y="1019543"/>
                  </a:lnTo>
                  <a:lnTo>
                    <a:pt x="0" y="1019543"/>
                  </a:lnTo>
                  <a:lnTo>
                    <a:pt x="0" y="1086853"/>
                  </a:lnTo>
                  <a:lnTo>
                    <a:pt x="9251243" y="1086853"/>
                  </a:lnTo>
                  <a:lnTo>
                    <a:pt x="9251243" y="0"/>
                  </a:lnTo>
                  <a:close/>
                </a:path>
              </a:pathLst>
            </a:custGeom>
            <a:solidFill>
              <a:srgbClr val="000000"/>
            </a:solidFill>
          </p:spPr>
        </p:sp>
        <p:sp>
          <p:nvSpPr>
            <p:cNvPr id="11" name="Freeform 11"/>
            <p:cNvSpPr/>
            <p:nvPr/>
          </p:nvSpPr>
          <p:spPr>
            <a:xfrm>
              <a:off x="12700" y="12700"/>
              <a:ext cx="9225843" cy="1061453"/>
            </a:xfrm>
            <a:custGeom>
              <a:avLst/>
              <a:gdLst/>
              <a:ahLst/>
              <a:cxnLst/>
              <a:rect l="l" t="t" r="r" b="b"/>
              <a:pathLst>
                <a:path w="9225843" h="1061453">
                  <a:moveTo>
                    <a:pt x="0" y="0"/>
                  </a:moveTo>
                  <a:lnTo>
                    <a:pt x="9225843" y="0"/>
                  </a:lnTo>
                  <a:lnTo>
                    <a:pt x="9225843" y="1061453"/>
                  </a:lnTo>
                  <a:lnTo>
                    <a:pt x="0" y="1061453"/>
                  </a:lnTo>
                  <a:close/>
                </a:path>
              </a:pathLst>
            </a:custGeom>
            <a:solidFill>
              <a:srgbClr val="FFFFFF"/>
            </a:solidFill>
          </p:spPr>
        </p:sp>
        <p:sp>
          <p:nvSpPr>
            <p:cNvPr id="12" name="Freeform 12"/>
            <p:cNvSpPr/>
            <p:nvPr/>
          </p:nvSpPr>
          <p:spPr>
            <a:xfrm>
              <a:off x="0" y="0"/>
              <a:ext cx="9251243" cy="1086853"/>
            </a:xfrm>
            <a:custGeom>
              <a:avLst/>
              <a:gdLst/>
              <a:ahLst/>
              <a:cxnLst/>
              <a:rect l="l" t="t" r="r" b="b"/>
              <a:pathLst>
                <a:path w="9251243" h="1086853">
                  <a:moveTo>
                    <a:pt x="80010" y="1086853"/>
                  </a:moveTo>
                  <a:lnTo>
                    <a:pt x="9251243" y="1086853"/>
                  </a:lnTo>
                  <a:lnTo>
                    <a:pt x="9251243" y="80010"/>
                  </a:lnTo>
                  <a:lnTo>
                    <a:pt x="9251243" y="67310"/>
                  </a:lnTo>
                  <a:lnTo>
                    <a:pt x="9251243" y="0"/>
                  </a:lnTo>
                  <a:lnTo>
                    <a:pt x="0" y="0"/>
                  </a:lnTo>
                  <a:lnTo>
                    <a:pt x="0" y="1086853"/>
                  </a:lnTo>
                  <a:lnTo>
                    <a:pt x="67310" y="1086853"/>
                  </a:lnTo>
                  <a:lnTo>
                    <a:pt x="80010" y="1086853"/>
                  </a:lnTo>
                  <a:close/>
                  <a:moveTo>
                    <a:pt x="12700" y="12700"/>
                  </a:moveTo>
                  <a:lnTo>
                    <a:pt x="9238543" y="12700"/>
                  </a:lnTo>
                  <a:lnTo>
                    <a:pt x="9238543" y="1074153"/>
                  </a:lnTo>
                  <a:lnTo>
                    <a:pt x="12700" y="1074153"/>
                  </a:lnTo>
                  <a:lnTo>
                    <a:pt x="12700" y="12700"/>
                  </a:lnTo>
                  <a:close/>
                </a:path>
              </a:pathLst>
            </a:custGeom>
            <a:solidFill>
              <a:srgbClr val="000000"/>
            </a:solidFill>
          </p:spPr>
        </p:sp>
      </p:grpSp>
      <p:pic>
        <p:nvPicPr>
          <p:cNvPr id="13" name="Picture 1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b="86205"/>
          <a:stretch>
            <a:fillRect/>
          </a:stretch>
        </p:blipFill>
        <p:spPr>
          <a:xfrm>
            <a:off x="7445057" y="2126808"/>
            <a:ext cx="1759779" cy="282269"/>
          </a:xfrm>
          <a:prstGeom prst="rect">
            <a:avLst/>
          </a:prstGeom>
        </p:spPr>
      </p:pic>
      <p:grpSp>
        <p:nvGrpSpPr>
          <p:cNvPr id="14" name="Group 14"/>
          <p:cNvGrpSpPr/>
          <p:nvPr/>
        </p:nvGrpSpPr>
        <p:grpSpPr>
          <a:xfrm>
            <a:off x="1028700" y="3581890"/>
            <a:ext cx="16230600" cy="6548338"/>
            <a:chOff x="0" y="0"/>
            <a:chExt cx="9318553" cy="3759629"/>
          </a:xfrm>
        </p:grpSpPr>
        <p:sp>
          <p:nvSpPr>
            <p:cNvPr id="15" name="Freeform 15"/>
            <p:cNvSpPr/>
            <p:nvPr/>
          </p:nvSpPr>
          <p:spPr>
            <a:xfrm>
              <a:off x="80010" y="80010"/>
              <a:ext cx="9225843" cy="3666919"/>
            </a:xfrm>
            <a:custGeom>
              <a:avLst/>
              <a:gdLst/>
              <a:ahLst/>
              <a:cxnLst/>
              <a:rect l="l" t="t" r="r" b="b"/>
              <a:pathLst>
                <a:path w="9225843" h="3666919">
                  <a:moveTo>
                    <a:pt x="0" y="3612309"/>
                  </a:moveTo>
                  <a:lnTo>
                    <a:pt x="0" y="3666919"/>
                  </a:lnTo>
                  <a:lnTo>
                    <a:pt x="9225843" y="3666919"/>
                  </a:lnTo>
                  <a:lnTo>
                    <a:pt x="9225843" y="0"/>
                  </a:lnTo>
                  <a:lnTo>
                    <a:pt x="9171233" y="0"/>
                  </a:lnTo>
                  <a:lnTo>
                    <a:pt x="9171233" y="3612309"/>
                  </a:lnTo>
                  <a:close/>
                </a:path>
              </a:pathLst>
            </a:custGeom>
            <a:solidFill>
              <a:srgbClr val="FFA794"/>
            </a:solidFill>
          </p:spPr>
        </p:sp>
        <p:sp>
          <p:nvSpPr>
            <p:cNvPr id="16" name="Freeform 16"/>
            <p:cNvSpPr/>
            <p:nvPr/>
          </p:nvSpPr>
          <p:spPr>
            <a:xfrm>
              <a:off x="67310" y="67310"/>
              <a:ext cx="9251243" cy="3692319"/>
            </a:xfrm>
            <a:custGeom>
              <a:avLst/>
              <a:gdLst/>
              <a:ahLst/>
              <a:cxnLst/>
              <a:rect l="l" t="t" r="r" b="b"/>
              <a:pathLst>
                <a:path w="9251243" h="3692319">
                  <a:moveTo>
                    <a:pt x="9183933" y="0"/>
                  </a:moveTo>
                  <a:lnTo>
                    <a:pt x="9183933" y="12700"/>
                  </a:lnTo>
                  <a:lnTo>
                    <a:pt x="9238543" y="12700"/>
                  </a:lnTo>
                  <a:lnTo>
                    <a:pt x="9238543" y="3679619"/>
                  </a:lnTo>
                  <a:lnTo>
                    <a:pt x="12700" y="3679619"/>
                  </a:lnTo>
                  <a:lnTo>
                    <a:pt x="12700" y="3625009"/>
                  </a:lnTo>
                  <a:lnTo>
                    <a:pt x="0" y="3625009"/>
                  </a:lnTo>
                  <a:lnTo>
                    <a:pt x="0" y="3692319"/>
                  </a:lnTo>
                  <a:lnTo>
                    <a:pt x="9251243" y="3692319"/>
                  </a:lnTo>
                  <a:lnTo>
                    <a:pt x="9251243" y="0"/>
                  </a:lnTo>
                  <a:close/>
                </a:path>
              </a:pathLst>
            </a:custGeom>
            <a:solidFill>
              <a:srgbClr val="000000"/>
            </a:solidFill>
          </p:spPr>
        </p:sp>
        <p:sp>
          <p:nvSpPr>
            <p:cNvPr id="17" name="Freeform 17"/>
            <p:cNvSpPr/>
            <p:nvPr/>
          </p:nvSpPr>
          <p:spPr>
            <a:xfrm>
              <a:off x="12700" y="12700"/>
              <a:ext cx="9225843" cy="3666919"/>
            </a:xfrm>
            <a:custGeom>
              <a:avLst/>
              <a:gdLst/>
              <a:ahLst/>
              <a:cxnLst/>
              <a:rect l="l" t="t" r="r" b="b"/>
              <a:pathLst>
                <a:path w="9225843" h="3666919">
                  <a:moveTo>
                    <a:pt x="0" y="0"/>
                  </a:moveTo>
                  <a:lnTo>
                    <a:pt x="9225843" y="0"/>
                  </a:lnTo>
                  <a:lnTo>
                    <a:pt x="9225843" y="3666919"/>
                  </a:lnTo>
                  <a:lnTo>
                    <a:pt x="0" y="3666919"/>
                  </a:lnTo>
                  <a:close/>
                </a:path>
              </a:pathLst>
            </a:custGeom>
            <a:solidFill>
              <a:srgbClr val="FFFFFF"/>
            </a:solidFill>
          </p:spPr>
        </p:sp>
        <p:sp>
          <p:nvSpPr>
            <p:cNvPr id="18" name="Freeform 18"/>
            <p:cNvSpPr/>
            <p:nvPr/>
          </p:nvSpPr>
          <p:spPr>
            <a:xfrm>
              <a:off x="0" y="0"/>
              <a:ext cx="9251243" cy="3692319"/>
            </a:xfrm>
            <a:custGeom>
              <a:avLst/>
              <a:gdLst/>
              <a:ahLst/>
              <a:cxnLst/>
              <a:rect l="l" t="t" r="r" b="b"/>
              <a:pathLst>
                <a:path w="9251243" h="3692319">
                  <a:moveTo>
                    <a:pt x="80010" y="3692319"/>
                  </a:moveTo>
                  <a:lnTo>
                    <a:pt x="9251243" y="3692319"/>
                  </a:lnTo>
                  <a:lnTo>
                    <a:pt x="9251243" y="80010"/>
                  </a:lnTo>
                  <a:lnTo>
                    <a:pt x="9251243" y="67310"/>
                  </a:lnTo>
                  <a:lnTo>
                    <a:pt x="9251243" y="0"/>
                  </a:lnTo>
                  <a:lnTo>
                    <a:pt x="0" y="0"/>
                  </a:lnTo>
                  <a:lnTo>
                    <a:pt x="0" y="3692319"/>
                  </a:lnTo>
                  <a:lnTo>
                    <a:pt x="67310" y="3692319"/>
                  </a:lnTo>
                  <a:lnTo>
                    <a:pt x="80010" y="3692319"/>
                  </a:lnTo>
                  <a:close/>
                  <a:moveTo>
                    <a:pt x="12700" y="12700"/>
                  </a:moveTo>
                  <a:lnTo>
                    <a:pt x="9238543" y="12700"/>
                  </a:lnTo>
                  <a:lnTo>
                    <a:pt x="9238543" y="3679619"/>
                  </a:lnTo>
                  <a:lnTo>
                    <a:pt x="12700" y="3679619"/>
                  </a:lnTo>
                  <a:lnTo>
                    <a:pt x="12700" y="12700"/>
                  </a:lnTo>
                  <a:close/>
                </a:path>
              </a:pathLst>
            </a:custGeom>
            <a:solidFill>
              <a:srgbClr val="000000"/>
            </a:solidFill>
          </p:spPr>
        </p:sp>
      </p:grpSp>
      <p:grpSp>
        <p:nvGrpSpPr>
          <p:cNvPr id="19" name="Group 19"/>
          <p:cNvGrpSpPr/>
          <p:nvPr/>
        </p:nvGrpSpPr>
        <p:grpSpPr>
          <a:xfrm>
            <a:off x="1274089" y="3549170"/>
            <a:ext cx="232713" cy="232713"/>
            <a:chOff x="0" y="0"/>
            <a:chExt cx="6350000" cy="6350000"/>
          </a:xfrm>
        </p:grpSpPr>
        <p:sp>
          <p:nvSpPr>
            <p:cNvPr id="20" name="Freeform 2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alpha val="0"/>
              </a:srgbClr>
            </a:solidFill>
          </p:spPr>
        </p:sp>
      </p:grpSp>
      <p:grpSp>
        <p:nvGrpSpPr>
          <p:cNvPr id="21" name="Group 21"/>
          <p:cNvGrpSpPr/>
          <p:nvPr/>
        </p:nvGrpSpPr>
        <p:grpSpPr>
          <a:xfrm>
            <a:off x="1028700" y="3581890"/>
            <a:ext cx="16110369" cy="689363"/>
            <a:chOff x="0" y="0"/>
            <a:chExt cx="117888190" cy="5044436"/>
          </a:xfrm>
        </p:grpSpPr>
        <p:sp>
          <p:nvSpPr>
            <p:cNvPr id="22" name="Freeform 22"/>
            <p:cNvSpPr/>
            <p:nvPr/>
          </p:nvSpPr>
          <p:spPr>
            <a:xfrm>
              <a:off x="72390" y="72390"/>
              <a:ext cx="117743414" cy="4899656"/>
            </a:xfrm>
            <a:custGeom>
              <a:avLst/>
              <a:gdLst/>
              <a:ahLst/>
              <a:cxnLst/>
              <a:rect l="l" t="t" r="r" b="b"/>
              <a:pathLst>
                <a:path w="117743414" h="4899656">
                  <a:moveTo>
                    <a:pt x="0" y="0"/>
                  </a:moveTo>
                  <a:lnTo>
                    <a:pt x="117743414" y="0"/>
                  </a:lnTo>
                  <a:lnTo>
                    <a:pt x="117743414" y="4899656"/>
                  </a:lnTo>
                  <a:lnTo>
                    <a:pt x="0" y="4899656"/>
                  </a:lnTo>
                  <a:lnTo>
                    <a:pt x="0" y="0"/>
                  </a:lnTo>
                  <a:close/>
                </a:path>
              </a:pathLst>
            </a:custGeom>
            <a:solidFill>
              <a:srgbClr val="FFA794"/>
            </a:solidFill>
          </p:spPr>
        </p:sp>
        <p:sp>
          <p:nvSpPr>
            <p:cNvPr id="23" name="Freeform 23"/>
            <p:cNvSpPr/>
            <p:nvPr/>
          </p:nvSpPr>
          <p:spPr>
            <a:xfrm>
              <a:off x="0" y="0"/>
              <a:ext cx="117888184" cy="5044436"/>
            </a:xfrm>
            <a:custGeom>
              <a:avLst/>
              <a:gdLst/>
              <a:ahLst/>
              <a:cxnLst/>
              <a:rect l="l" t="t" r="r" b="b"/>
              <a:pathLst>
                <a:path w="117888184" h="5044436">
                  <a:moveTo>
                    <a:pt x="117743412" y="4899656"/>
                  </a:moveTo>
                  <a:lnTo>
                    <a:pt x="117888184" y="4899656"/>
                  </a:lnTo>
                  <a:lnTo>
                    <a:pt x="117888184" y="5044436"/>
                  </a:lnTo>
                  <a:lnTo>
                    <a:pt x="117743412" y="5044436"/>
                  </a:lnTo>
                  <a:lnTo>
                    <a:pt x="117743412" y="4899656"/>
                  </a:lnTo>
                  <a:close/>
                  <a:moveTo>
                    <a:pt x="0" y="144780"/>
                  </a:moveTo>
                  <a:lnTo>
                    <a:pt x="144780" y="144780"/>
                  </a:lnTo>
                  <a:lnTo>
                    <a:pt x="144780" y="4899656"/>
                  </a:lnTo>
                  <a:lnTo>
                    <a:pt x="0" y="4899656"/>
                  </a:lnTo>
                  <a:lnTo>
                    <a:pt x="0" y="144780"/>
                  </a:lnTo>
                  <a:close/>
                  <a:moveTo>
                    <a:pt x="0" y="4899656"/>
                  </a:moveTo>
                  <a:lnTo>
                    <a:pt x="144780" y="4899656"/>
                  </a:lnTo>
                  <a:lnTo>
                    <a:pt x="144780" y="5044436"/>
                  </a:lnTo>
                  <a:lnTo>
                    <a:pt x="0" y="5044436"/>
                  </a:lnTo>
                  <a:lnTo>
                    <a:pt x="0" y="4899656"/>
                  </a:lnTo>
                  <a:close/>
                  <a:moveTo>
                    <a:pt x="117743412" y="144780"/>
                  </a:moveTo>
                  <a:lnTo>
                    <a:pt x="117888184" y="144780"/>
                  </a:lnTo>
                  <a:lnTo>
                    <a:pt x="117888184" y="4899656"/>
                  </a:lnTo>
                  <a:lnTo>
                    <a:pt x="117743412" y="4899656"/>
                  </a:lnTo>
                  <a:lnTo>
                    <a:pt x="117743412" y="144780"/>
                  </a:lnTo>
                  <a:close/>
                  <a:moveTo>
                    <a:pt x="144780" y="4899656"/>
                  </a:moveTo>
                  <a:lnTo>
                    <a:pt x="117743412" y="4899656"/>
                  </a:lnTo>
                  <a:lnTo>
                    <a:pt x="117743412" y="5044436"/>
                  </a:lnTo>
                  <a:lnTo>
                    <a:pt x="144780" y="5044436"/>
                  </a:lnTo>
                  <a:lnTo>
                    <a:pt x="144780" y="4899656"/>
                  </a:lnTo>
                  <a:close/>
                  <a:moveTo>
                    <a:pt x="117743412" y="0"/>
                  </a:moveTo>
                  <a:lnTo>
                    <a:pt x="117888184" y="0"/>
                  </a:lnTo>
                  <a:lnTo>
                    <a:pt x="117888184" y="144780"/>
                  </a:lnTo>
                  <a:lnTo>
                    <a:pt x="117743412" y="144780"/>
                  </a:lnTo>
                  <a:lnTo>
                    <a:pt x="117743412" y="0"/>
                  </a:lnTo>
                  <a:close/>
                  <a:moveTo>
                    <a:pt x="0" y="0"/>
                  </a:moveTo>
                  <a:lnTo>
                    <a:pt x="144780" y="0"/>
                  </a:lnTo>
                  <a:lnTo>
                    <a:pt x="144780" y="144780"/>
                  </a:lnTo>
                  <a:lnTo>
                    <a:pt x="0" y="144780"/>
                  </a:lnTo>
                  <a:lnTo>
                    <a:pt x="0" y="0"/>
                  </a:lnTo>
                  <a:close/>
                  <a:moveTo>
                    <a:pt x="144780" y="0"/>
                  </a:moveTo>
                  <a:lnTo>
                    <a:pt x="117743412" y="0"/>
                  </a:lnTo>
                  <a:lnTo>
                    <a:pt x="117743412" y="144780"/>
                  </a:lnTo>
                  <a:lnTo>
                    <a:pt x="144780" y="144780"/>
                  </a:lnTo>
                  <a:lnTo>
                    <a:pt x="144780" y="0"/>
                  </a:lnTo>
                  <a:close/>
                </a:path>
              </a:pathLst>
            </a:custGeom>
            <a:solidFill>
              <a:srgbClr val="000000"/>
            </a:solidFill>
          </p:spPr>
        </p:sp>
      </p:grpSp>
      <p:grpSp>
        <p:nvGrpSpPr>
          <p:cNvPr id="24" name="Group 24"/>
          <p:cNvGrpSpPr/>
          <p:nvPr/>
        </p:nvGrpSpPr>
        <p:grpSpPr>
          <a:xfrm>
            <a:off x="1390445" y="3805354"/>
            <a:ext cx="1040736" cy="242434"/>
            <a:chOff x="0" y="0"/>
            <a:chExt cx="1387648" cy="323246"/>
          </a:xfrm>
        </p:grpSpPr>
        <p:grpSp>
          <p:nvGrpSpPr>
            <p:cNvPr id="25" name="Group 25"/>
            <p:cNvGrpSpPr>
              <a:grpSpLocks noChangeAspect="1"/>
            </p:cNvGrpSpPr>
            <p:nvPr/>
          </p:nvGrpSpPr>
          <p:grpSpPr>
            <a:xfrm>
              <a:off x="1068722" y="4321"/>
              <a:ext cx="318925" cy="318925"/>
              <a:chOff x="0" y="0"/>
              <a:chExt cx="495300" cy="495300"/>
            </a:xfrm>
          </p:grpSpPr>
          <p:sp>
            <p:nvSpPr>
              <p:cNvPr id="26" name="Freeform 26"/>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000000"/>
              </a:solidFill>
            </p:spPr>
          </p:sp>
          <p:sp>
            <p:nvSpPr>
              <p:cNvPr id="27" name="Freeform 27"/>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C3F7E7"/>
              </a:solidFill>
            </p:spPr>
          </p:sp>
        </p:grpSp>
        <p:grpSp>
          <p:nvGrpSpPr>
            <p:cNvPr id="28" name="Group 28"/>
            <p:cNvGrpSpPr>
              <a:grpSpLocks noChangeAspect="1"/>
            </p:cNvGrpSpPr>
            <p:nvPr/>
          </p:nvGrpSpPr>
          <p:grpSpPr>
            <a:xfrm>
              <a:off x="548378" y="0"/>
              <a:ext cx="318925" cy="318925"/>
              <a:chOff x="0" y="0"/>
              <a:chExt cx="495300" cy="495300"/>
            </a:xfrm>
          </p:grpSpPr>
          <p:sp>
            <p:nvSpPr>
              <p:cNvPr id="29" name="Freeform 29"/>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000000"/>
              </a:solidFill>
            </p:spPr>
          </p:sp>
          <p:sp>
            <p:nvSpPr>
              <p:cNvPr id="30" name="Freeform 30"/>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F9C374"/>
              </a:solidFill>
            </p:spPr>
          </p:sp>
        </p:grpSp>
        <p:grpSp>
          <p:nvGrpSpPr>
            <p:cNvPr id="31" name="Group 31"/>
            <p:cNvGrpSpPr>
              <a:grpSpLocks noChangeAspect="1"/>
            </p:cNvGrpSpPr>
            <p:nvPr/>
          </p:nvGrpSpPr>
          <p:grpSpPr>
            <a:xfrm>
              <a:off x="0" y="0"/>
              <a:ext cx="318925" cy="318925"/>
              <a:chOff x="0" y="0"/>
              <a:chExt cx="495300" cy="495300"/>
            </a:xfrm>
          </p:grpSpPr>
          <p:sp>
            <p:nvSpPr>
              <p:cNvPr id="32" name="Freeform 32"/>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000000"/>
              </a:solidFill>
            </p:spPr>
          </p:sp>
          <p:sp>
            <p:nvSpPr>
              <p:cNvPr id="33" name="Freeform 33"/>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CCAAFF"/>
              </a:solidFill>
            </p:spPr>
          </p:sp>
        </p:grpSp>
      </p:grpSp>
      <p:grpSp>
        <p:nvGrpSpPr>
          <p:cNvPr id="34" name="Group 34"/>
          <p:cNvGrpSpPr/>
          <p:nvPr/>
        </p:nvGrpSpPr>
        <p:grpSpPr>
          <a:xfrm>
            <a:off x="1390445" y="4454429"/>
            <a:ext cx="696985" cy="689071"/>
            <a:chOff x="0" y="0"/>
            <a:chExt cx="929313" cy="918761"/>
          </a:xfrm>
        </p:grpSpPr>
        <p:pic>
          <p:nvPicPr>
            <p:cNvPr id="35" name="Picture 3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t="114" b="114"/>
            <a:stretch>
              <a:fillRect/>
            </a:stretch>
          </p:blipFill>
          <p:spPr>
            <a:xfrm>
              <a:off x="0" y="0"/>
              <a:ext cx="929313" cy="918761"/>
            </a:xfrm>
            <a:prstGeom prst="rect">
              <a:avLst/>
            </a:prstGeom>
          </p:spPr>
        </p:pic>
        <p:sp>
          <p:nvSpPr>
            <p:cNvPr id="36" name="TextBox 36"/>
            <p:cNvSpPr txBox="1"/>
            <p:nvPr/>
          </p:nvSpPr>
          <p:spPr>
            <a:xfrm>
              <a:off x="204305" y="88190"/>
              <a:ext cx="491715" cy="691262"/>
            </a:xfrm>
            <a:prstGeom prst="rect">
              <a:avLst/>
            </a:prstGeom>
          </p:spPr>
          <p:txBody>
            <a:bodyPr lIns="0" tIns="0" rIns="0" bIns="0" rtlCol="0" anchor="t">
              <a:spAutoFit/>
            </a:bodyPr>
            <a:lstStyle/>
            <a:p>
              <a:pPr marL="0" lvl="0" indent="0" algn="ctr">
                <a:lnSpc>
                  <a:spcPts val="3941"/>
                </a:lnSpc>
                <a:spcBef>
                  <a:spcPct val="0"/>
                </a:spcBef>
              </a:pPr>
              <a:r>
                <a:rPr lang="en-US" sz="2815">
                  <a:solidFill>
                    <a:srgbClr val="FFFFFF"/>
                  </a:solidFill>
                  <a:latin typeface="Agrandir Wide Medium"/>
                </a:rPr>
                <a:t>1</a:t>
              </a:r>
            </a:p>
          </p:txBody>
        </p:sp>
      </p:grpSp>
      <p:pic>
        <p:nvPicPr>
          <p:cNvPr id="37" name="Picture 37"/>
          <p:cNvPicPr>
            <a:picLocks noChangeAspect="1"/>
          </p:cNvPicPr>
          <p:nvPr/>
        </p:nvPicPr>
        <p:blipFill>
          <a:blip r:embed="rId6"/>
          <a:srcRect l="13559" t="15536" r="12994" b="18078"/>
          <a:stretch>
            <a:fillRect/>
          </a:stretch>
        </p:blipFill>
        <p:spPr>
          <a:xfrm>
            <a:off x="2177737" y="4407006"/>
            <a:ext cx="1629685" cy="1472989"/>
          </a:xfrm>
          <a:prstGeom prst="rect">
            <a:avLst/>
          </a:prstGeom>
        </p:spPr>
      </p:pic>
      <p:grpSp>
        <p:nvGrpSpPr>
          <p:cNvPr id="38" name="Group 38"/>
          <p:cNvGrpSpPr/>
          <p:nvPr/>
        </p:nvGrpSpPr>
        <p:grpSpPr>
          <a:xfrm>
            <a:off x="5621310" y="4407006"/>
            <a:ext cx="696985" cy="690605"/>
            <a:chOff x="0" y="0"/>
            <a:chExt cx="929313" cy="920807"/>
          </a:xfrm>
        </p:grpSpPr>
        <p:pic>
          <p:nvPicPr>
            <p:cNvPr id="39" name="Picture 39"/>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t="3" b="3"/>
            <a:stretch>
              <a:fillRect/>
            </a:stretch>
          </p:blipFill>
          <p:spPr>
            <a:xfrm>
              <a:off x="0" y="0"/>
              <a:ext cx="929313" cy="920807"/>
            </a:xfrm>
            <a:prstGeom prst="rect">
              <a:avLst/>
            </a:prstGeom>
          </p:spPr>
        </p:pic>
        <p:sp>
          <p:nvSpPr>
            <p:cNvPr id="40" name="TextBox 40"/>
            <p:cNvSpPr txBox="1"/>
            <p:nvPr/>
          </p:nvSpPr>
          <p:spPr>
            <a:xfrm>
              <a:off x="204305" y="88190"/>
              <a:ext cx="491715" cy="693307"/>
            </a:xfrm>
            <a:prstGeom prst="rect">
              <a:avLst/>
            </a:prstGeom>
          </p:spPr>
          <p:txBody>
            <a:bodyPr lIns="0" tIns="0" rIns="0" bIns="0" rtlCol="0" anchor="t">
              <a:spAutoFit/>
            </a:bodyPr>
            <a:lstStyle/>
            <a:p>
              <a:pPr marL="0" lvl="0" indent="0" algn="ctr">
                <a:lnSpc>
                  <a:spcPts val="3941"/>
                </a:lnSpc>
                <a:spcBef>
                  <a:spcPct val="0"/>
                </a:spcBef>
              </a:pPr>
              <a:r>
                <a:rPr lang="en-US" sz="2815">
                  <a:solidFill>
                    <a:srgbClr val="FFFFFF"/>
                  </a:solidFill>
                  <a:latin typeface="Agrandir Wide Medium"/>
                </a:rPr>
                <a:t>2</a:t>
              </a:r>
            </a:p>
          </p:txBody>
        </p:sp>
      </p:grpSp>
      <p:grpSp>
        <p:nvGrpSpPr>
          <p:cNvPr id="42" name="Group 42"/>
          <p:cNvGrpSpPr/>
          <p:nvPr/>
        </p:nvGrpSpPr>
        <p:grpSpPr>
          <a:xfrm>
            <a:off x="9628601" y="4454429"/>
            <a:ext cx="696985" cy="690605"/>
            <a:chOff x="0" y="0"/>
            <a:chExt cx="929313" cy="920807"/>
          </a:xfrm>
        </p:grpSpPr>
        <p:pic>
          <p:nvPicPr>
            <p:cNvPr id="43" name="Picture 4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t="3" b="3"/>
            <a:stretch>
              <a:fillRect/>
            </a:stretch>
          </p:blipFill>
          <p:spPr>
            <a:xfrm>
              <a:off x="0" y="0"/>
              <a:ext cx="929313" cy="920807"/>
            </a:xfrm>
            <a:prstGeom prst="rect">
              <a:avLst/>
            </a:prstGeom>
          </p:spPr>
        </p:pic>
        <p:sp>
          <p:nvSpPr>
            <p:cNvPr id="44" name="TextBox 44"/>
            <p:cNvSpPr txBox="1"/>
            <p:nvPr/>
          </p:nvSpPr>
          <p:spPr>
            <a:xfrm>
              <a:off x="204305" y="88190"/>
              <a:ext cx="491715" cy="693307"/>
            </a:xfrm>
            <a:prstGeom prst="rect">
              <a:avLst/>
            </a:prstGeom>
          </p:spPr>
          <p:txBody>
            <a:bodyPr lIns="0" tIns="0" rIns="0" bIns="0" rtlCol="0" anchor="t">
              <a:spAutoFit/>
            </a:bodyPr>
            <a:lstStyle/>
            <a:p>
              <a:pPr marL="0" lvl="0" indent="0" algn="ctr">
                <a:lnSpc>
                  <a:spcPts val="3941"/>
                </a:lnSpc>
                <a:spcBef>
                  <a:spcPct val="0"/>
                </a:spcBef>
              </a:pPr>
              <a:r>
                <a:rPr lang="en-US" sz="2815">
                  <a:solidFill>
                    <a:srgbClr val="FFFFFF"/>
                  </a:solidFill>
                  <a:latin typeface="Agrandir Wide Medium"/>
                </a:rPr>
                <a:t>3</a:t>
              </a:r>
            </a:p>
          </p:txBody>
        </p:sp>
      </p:grpSp>
      <p:grpSp>
        <p:nvGrpSpPr>
          <p:cNvPr id="46" name="Group 46"/>
          <p:cNvGrpSpPr/>
          <p:nvPr/>
        </p:nvGrpSpPr>
        <p:grpSpPr>
          <a:xfrm>
            <a:off x="13574879" y="4453661"/>
            <a:ext cx="696985" cy="690605"/>
            <a:chOff x="36791" y="-325625"/>
            <a:chExt cx="929313" cy="920807"/>
          </a:xfrm>
        </p:grpSpPr>
        <p:pic>
          <p:nvPicPr>
            <p:cNvPr id="47" name="Picture 4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t="3" b="3"/>
            <a:stretch>
              <a:fillRect/>
            </a:stretch>
          </p:blipFill>
          <p:spPr>
            <a:xfrm>
              <a:off x="36791" y="-325625"/>
              <a:ext cx="929313" cy="920807"/>
            </a:xfrm>
            <a:prstGeom prst="rect">
              <a:avLst/>
            </a:prstGeom>
          </p:spPr>
        </p:pic>
        <p:sp>
          <p:nvSpPr>
            <p:cNvPr id="48" name="TextBox 48"/>
            <p:cNvSpPr txBox="1"/>
            <p:nvPr/>
          </p:nvSpPr>
          <p:spPr>
            <a:xfrm>
              <a:off x="234690" y="-238454"/>
              <a:ext cx="491714" cy="693307"/>
            </a:xfrm>
            <a:prstGeom prst="rect">
              <a:avLst/>
            </a:prstGeom>
          </p:spPr>
          <p:txBody>
            <a:bodyPr lIns="0" tIns="0" rIns="0" bIns="0" rtlCol="0" anchor="t">
              <a:spAutoFit/>
            </a:bodyPr>
            <a:lstStyle/>
            <a:p>
              <a:pPr marL="0" lvl="0" indent="0" algn="ctr">
                <a:lnSpc>
                  <a:spcPts val="3941"/>
                </a:lnSpc>
                <a:spcBef>
                  <a:spcPct val="0"/>
                </a:spcBef>
              </a:pPr>
              <a:r>
                <a:rPr lang="en-US" sz="2815" dirty="0">
                  <a:solidFill>
                    <a:srgbClr val="FFFFFF"/>
                  </a:solidFill>
                  <a:latin typeface="Agrandir Wide Medium"/>
                </a:rPr>
                <a:t>4</a:t>
              </a:r>
            </a:p>
          </p:txBody>
        </p:sp>
      </p:grpSp>
      <p:sp>
        <p:nvSpPr>
          <p:cNvPr id="50" name="TextBox 50"/>
          <p:cNvSpPr txBox="1"/>
          <p:nvPr/>
        </p:nvSpPr>
        <p:spPr>
          <a:xfrm>
            <a:off x="1784445" y="1826837"/>
            <a:ext cx="5551027" cy="599943"/>
          </a:xfrm>
          <a:prstGeom prst="rect">
            <a:avLst/>
          </a:prstGeom>
        </p:spPr>
        <p:txBody>
          <a:bodyPr lIns="0" tIns="0" rIns="0" bIns="0" rtlCol="0" anchor="t">
            <a:spAutoFit/>
          </a:bodyPr>
          <a:lstStyle/>
          <a:p>
            <a:pPr>
              <a:lnSpc>
                <a:spcPts val="4799"/>
              </a:lnSpc>
            </a:pPr>
            <a:r>
              <a:rPr lang="en-US" sz="3999" spc="199">
                <a:solidFill>
                  <a:srgbClr val="000000"/>
                </a:solidFill>
                <a:latin typeface="Times Neue Roman Bold"/>
              </a:rPr>
              <a:t>2.2 Linh kiện sử dụng</a:t>
            </a:r>
          </a:p>
        </p:txBody>
      </p:sp>
      <p:sp>
        <p:nvSpPr>
          <p:cNvPr id="51" name="TextBox 51"/>
          <p:cNvSpPr txBox="1"/>
          <p:nvPr/>
        </p:nvSpPr>
        <p:spPr>
          <a:xfrm>
            <a:off x="13012878" y="600075"/>
            <a:ext cx="4600676" cy="428526"/>
          </a:xfrm>
          <a:prstGeom prst="rect">
            <a:avLst/>
          </a:prstGeom>
        </p:spPr>
        <p:txBody>
          <a:bodyPr lIns="0" tIns="0" rIns="0" bIns="0" rtlCol="0" anchor="t">
            <a:spAutoFit/>
          </a:bodyPr>
          <a:lstStyle/>
          <a:p>
            <a:pPr marL="0" lvl="0" indent="0" algn="r">
              <a:lnSpc>
                <a:spcPts val="3120"/>
              </a:lnSpc>
            </a:pPr>
            <a:r>
              <a:rPr lang="en-US" sz="2600">
                <a:solidFill>
                  <a:srgbClr val="000000"/>
                </a:solidFill>
                <a:latin typeface="Telegraf Bold"/>
              </a:rPr>
              <a:t> Thursday , January 5 ,2023</a:t>
            </a:r>
          </a:p>
        </p:txBody>
      </p:sp>
      <p:sp>
        <p:nvSpPr>
          <p:cNvPr id="52" name="TextBox 52"/>
          <p:cNvSpPr txBox="1"/>
          <p:nvPr/>
        </p:nvSpPr>
        <p:spPr>
          <a:xfrm>
            <a:off x="645956" y="488772"/>
            <a:ext cx="8558880" cy="1032033"/>
          </a:xfrm>
          <a:prstGeom prst="rect">
            <a:avLst/>
          </a:prstGeom>
        </p:spPr>
        <p:txBody>
          <a:bodyPr lIns="0" tIns="0" rIns="0" bIns="0" rtlCol="0" anchor="t">
            <a:spAutoFit/>
          </a:bodyPr>
          <a:lstStyle/>
          <a:p>
            <a:pPr>
              <a:lnSpc>
                <a:spcPts val="3935"/>
              </a:lnSpc>
            </a:pPr>
            <a:r>
              <a:rPr lang="en-US" sz="3279">
                <a:solidFill>
                  <a:srgbClr val="000000"/>
                </a:solidFill>
                <a:latin typeface="Telegraf Bold"/>
              </a:rPr>
              <a:t>HANOI UNIVERSITY OF INDUSTRY</a:t>
            </a:r>
          </a:p>
          <a:p>
            <a:pPr marL="0" lvl="0" indent="0">
              <a:lnSpc>
                <a:spcPts val="3935"/>
              </a:lnSpc>
            </a:pPr>
            <a:endParaRPr lang="en-US" sz="3279">
              <a:solidFill>
                <a:srgbClr val="000000"/>
              </a:solidFill>
              <a:latin typeface="Telegraf Bold"/>
            </a:endParaRPr>
          </a:p>
        </p:txBody>
      </p:sp>
      <p:sp>
        <p:nvSpPr>
          <p:cNvPr id="53" name="TextBox 53"/>
          <p:cNvSpPr txBox="1"/>
          <p:nvPr/>
        </p:nvSpPr>
        <p:spPr>
          <a:xfrm>
            <a:off x="12430091" y="3706481"/>
            <a:ext cx="4985618" cy="383888"/>
          </a:xfrm>
          <a:prstGeom prst="rect">
            <a:avLst/>
          </a:prstGeom>
        </p:spPr>
        <p:txBody>
          <a:bodyPr wrap="square" lIns="0" tIns="0" rIns="0" bIns="0" rtlCol="0" anchor="t">
            <a:spAutoFit/>
          </a:bodyPr>
          <a:lstStyle/>
          <a:p>
            <a:pPr algn="ctr">
              <a:lnSpc>
                <a:spcPts val="3219"/>
              </a:lnSpc>
            </a:pPr>
            <a:r>
              <a:rPr lang="en-US" sz="2299" dirty="0">
                <a:solidFill>
                  <a:srgbClr val="000000"/>
                </a:solidFill>
                <a:latin typeface="Noto Sans Bold"/>
              </a:rPr>
              <a:t>Electronic components list</a:t>
            </a:r>
          </a:p>
        </p:txBody>
      </p:sp>
      <p:sp>
        <p:nvSpPr>
          <p:cNvPr id="3" name="Rectangle 2">
            <a:extLst>
              <a:ext uri="{FF2B5EF4-FFF2-40B4-BE49-F238E27FC236}">
                <a16:creationId xmlns:a16="http://schemas.microsoft.com/office/drawing/2014/main" id="{271F9A0E-C84B-41A1-B759-23A23C773167}"/>
              </a:ext>
            </a:extLst>
          </p:cNvPr>
          <p:cNvSpPr/>
          <p:nvPr/>
        </p:nvSpPr>
        <p:spPr>
          <a:xfrm>
            <a:off x="1921326" y="6181106"/>
            <a:ext cx="2763782" cy="2677656"/>
          </a:xfrm>
          <a:prstGeom prst="rect">
            <a:avLst/>
          </a:prstGeom>
        </p:spPr>
        <p:txBody>
          <a:bodyPr wrap="square">
            <a:spAutoFit/>
          </a:bodyPr>
          <a:lstStyle/>
          <a:p>
            <a:r>
              <a:rPr lang="en-US" sz="2400" b="1" dirty="0">
                <a:latin typeface="Times New Roman" panose="02020603050405020304" pitchFamily="18" charset="0"/>
                <a:ea typeface="Times New Roman" panose="02020603050405020304" pitchFamily="18" charset="0"/>
              </a:rPr>
              <a:t>Module relay 5V 10A </a:t>
            </a:r>
            <a:r>
              <a:rPr lang="en-US" sz="2400" b="1" dirty="0" err="1">
                <a:latin typeface="Times New Roman" panose="02020603050405020304" pitchFamily="18" charset="0"/>
                <a:ea typeface="Times New Roman" panose="02020603050405020304" pitchFamily="18" charset="0"/>
              </a:rPr>
              <a:t>là</a:t>
            </a:r>
            <a:r>
              <a:rPr lang="en-US" sz="2400" b="1" dirty="0">
                <a:latin typeface="Times New Roman" panose="02020603050405020304" pitchFamily="18" charset="0"/>
                <a:ea typeface="Times New Roman" panose="02020603050405020304" pitchFamily="18" charset="0"/>
              </a:rPr>
              <a:t> Module </a:t>
            </a:r>
            <a:r>
              <a:rPr lang="en-US" sz="2400" b="1" dirty="0" err="1">
                <a:latin typeface="Times New Roman" panose="02020603050405020304" pitchFamily="18" charset="0"/>
                <a:ea typeface="Times New Roman" panose="02020603050405020304" pitchFamily="18" charset="0"/>
              </a:rPr>
              <a:t>kích</a:t>
            </a:r>
            <a:r>
              <a:rPr lang="en-US" sz="2400" b="1" dirty="0">
                <a:latin typeface="Times New Roman" panose="02020603050405020304" pitchFamily="18" charset="0"/>
                <a:ea typeface="Times New Roman" panose="02020603050405020304" pitchFamily="18" charset="0"/>
              </a:rPr>
              <a:t> </a:t>
            </a:r>
            <a:r>
              <a:rPr lang="en-US" sz="2400" b="1" dirty="0" err="1">
                <a:latin typeface="Times New Roman" panose="02020603050405020304" pitchFamily="18" charset="0"/>
                <a:ea typeface="Times New Roman" panose="02020603050405020304" pitchFamily="18" charset="0"/>
              </a:rPr>
              <a:t>hoạt</a:t>
            </a:r>
            <a:r>
              <a:rPr lang="en-US" sz="2400" b="1" dirty="0">
                <a:latin typeface="Times New Roman" panose="02020603050405020304" pitchFamily="18" charset="0"/>
                <a:ea typeface="Times New Roman" panose="02020603050405020304" pitchFamily="18" charset="0"/>
              </a:rPr>
              <a:t> relay </a:t>
            </a:r>
            <a:r>
              <a:rPr lang="en-US" sz="2400" b="1" dirty="0" err="1">
                <a:latin typeface="Times New Roman" panose="02020603050405020304" pitchFamily="18" charset="0"/>
                <a:ea typeface="Times New Roman" panose="02020603050405020304" pitchFamily="18" charset="0"/>
              </a:rPr>
              <a:t>gồm</a:t>
            </a:r>
            <a:r>
              <a:rPr lang="en-US" sz="2400" b="1" dirty="0">
                <a:latin typeface="Times New Roman" panose="02020603050405020304" pitchFamily="18" charset="0"/>
                <a:ea typeface="Times New Roman" panose="02020603050405020304" pitchFamily="18" charset="0"/>
              </a:rPr>
              <a:t> 1 </a:t>
            </a:r>
            <a:r>
              <a:rPr lang="en-US" sz="2400" b="1" dirty="0" err="1">
                <a:latin typeface="Times New Roman" panose="02020603050405020304" pitchFamily="18" charset="0"/>
                <a:ea typeface="Times New Roman" panose="02020603050405020304" pitchFamily="18" charset="0"/>
              </a:rPr>
              <a:t>rơ</a:t>
            </a:r>
            <a:r>
              <a:rPr lang="en-US" sz="2400" b="1" dirty="0">
                <a:latin typeface="Times New Roman" panose="02020603050405020304" pitchFamily="18" charset="0"/>
                <a:ea typeface="Times New Roman" panose="02020603050405020304" pitchFamily="18" charset="0"/>
              </a:rPr>
              <a:t> le </a:t>
            </a:r>
            <a:r>
              <a:rPr lang="en-US" sz="2400" b="1" dirty="0" err="1">
                <a:latin typeface="Times New Roman" panose="02020603050405020304" pitchFamily="18" charset="0"/>
                <a:ea typeface="Times New Roman" panose="02020603050405020304" pitchFamily="18" charset="0"/>
              </a:rPr>
              <a:t>hoạt</a:t>
            </a:r>
            <a:r>
              <a:rPr lang="en-US" sz="2400" b="1" dirty="0">
                <a:latin typeface="Times New Roman" panose="02020603050405020304" pitchFamily="18" charset="0"/>
                <a:ea typeface="Times New Roman" panose="02020603050405020304" pitchFamily="18" charset="0"/>
              </a:rPr>
              <a:t> </a:t>
            </a:r>
            <a:r>
              <a:rPr lang="en-US" sz="2400" b="1" dirty="0" err="1">
                <a:latin typeface="Times New Roman" panose="02020603050405020304" pitchFamily="18" charset="0"/>
                <a:ea typeface="Times New Roman" panose="02020603050405020304" pitchFamily="18" charset="0"/>
              </a:rPr>
              <a:t>động</a:t>
            </a:r>
            <a:r>
              <a:rPr lang="en-US" sz="2400" b="1" dirty="0">
                <a:latin typeface="Times New Roman" panose="02020603050405020304" pitchFamily="18" charset="0"/>
                <a:ea typeface="Times New Roman" panose="02020603050405020304" pitchFamily="18" charset="0"/>
              </a:rPr>
              <a:t> </a:t>
            </a:r>
            <a:r>
              <a:rPr lang="en-US" sz="2400" b="1" dirty="0" err="1">
                <a:latin typeface="Times New Roman" panose="02020603050405020304" pitchFamily="18" charset="0"/>
                <a:ea typeface="Times New Roman" panose="02020603050405020304" pitchFamily="18" charset="0"/>
              </a:rPr>
              <a:t>tại</a:t>
            </a:r>
            <a:r>
              <a:rPr lang="en-US" sz="2400" b="1" dirty="0">
                <a:latin typeface="Times New Roman" panose="02020603050405020304" pitchFamily="18" charset="0"/>
                <a:ea typeface="Times New Roman" panose="02020603050405020304" pitchFamily="18" charset="0"/>
              </a:rPr>
              <a:t> </a:t>
            </a:r>
            <a:r>
              <a:rPr lang="en-US" sz="2400" b="1" dirty="0" err="1">
                <a:latin typeface="Times New Roman" panose="02020603050405020304" pitchFamily="18" charset="0"/>
                <a:ea typeface="Times New Roman" panose="02020603050405020304" pitchFamily="18" charset="0"/>
              </a:rPr>
              <a:t>điện</a:t>
            </a:r>
            <a:r>
              <a:rPr lang="en-US" sz="2400" b="1" dirty="0">
                <a:latin typeface="Times New Roman" panose="02020603050405020304" pitchFamily="18" charset="0"/>
                <a:ea typeface="Times New Roman" panose="02020603050405020304" pitchFamily="18" charset="0"/>
              </a:rPr>
              <a:t> </a:t>
            </a:r>
            <a:r>
              <a:rPr lang="en-US" sz="2400" b="1" dirty="0" err="1">
                <a:latin typeface="Times New Roman" panose="02020603050405020304" pitchFamily="18" charset="0"/>
                <a:ea typeface="Times New Roman" panose="02020603050405020304" pitchFamily="18" charset="0"/>
              </a:rPr>
              <a:t>áp</a:t>
            </a:r>
            <a:r>
              <a:rPr lang="en-US" sz="2400" b="1" dirty="0">
                <a:latin typeface="Times New Roman" panose="02020603050405020304" pitchFamily="18" charset="0"/>
                <a:ea typeface="Times New Roman" panose="02020603050405020304" pitchFamily="18" charset="0"/>
              </a:rPr>
              <a:t> 5VDC, </a:t>
            </a:r>
            <a:r>
              <a:rPr lang="en-US" sz="2400" b="1" dirty="0" err="1">
                <a:latin typeface="Times New Roman" panose="02020603050405020304" pitchFamily="18" charset="0"/>
                <a:ea typeface="Times New Roman" panose="02020603050405020304" pitchFamily="18" charset="0"/>
              </a:rPr>
              <a:t>kích</a:t>
            </a:r>
            <a:r>
              <a:rPr lang="en-US" sz="2400" b="1" dirty="0">
                <a:latin typeface="Times New Roman" panose="02020603050405020304" pitchFamily="18" charset="0"/>
                <a:ea typeface="Times New Roman" panose="02020603050405020304" pitchFamily="18" charset="0"/>
              </a:rPr>
              <a:t> </a:t>
            </a:r>
            <a:r>
              <a:rPr lang="en-US" sz="2400" b="1" dirty="0" err="1">
                <a:latin typeface="Times New Roman" panose="02020603050405020304" pitchFamily="18" charset="0"/>
                <a:ea typeface="Times New Roman" panose="02020603050405020304" pitchFamily="18" charset="0"/>
              </a:rPr>
              <a:t>trạng</a:t>
            </a:r>
            <a:r>
              <a:rPr lang="en-US" sz="2400" b="1" dirty="0">
                <a:latin typeface="Times New Roman" panose="02020603050405020304" pitchFamily="18" charset="0"/>
                <a:ea typeface="Times New Roman" panose="02020603050405020304" pitchFamily="18" charset="0"/>
              </a:rPr>
              <a:t> </a:t>
            </a:r>
            <a:r>
              <a:rPr lang="en-US" sz="2400" b="1" dirty="0" err="1">
                <a:latin typeface="Times New Roman" panose="02020603050405020304" pitchFamily="18" charset="0"/>
                <a:ea typeface="Times New Roman" panose="02020603050405020304" pitchFamily="18" charset="0"/>
              </a:rPr>
              <a:t>thái</a:t>
            </a:r>
            <a:r>
              <a:rPr lang="en-US" sz="2400" b="1" dirty="0">
                <a:latin typeface="Times New Roman" panose="02020603050405020304" pitchFamily="18" charset="0"/>
                <a:ea typeface="Times New Roman" panose="02020603050405020304" pitchFamily="18" charset="0"/>
              </a:rPr>
              <a:t> </a:t>
            </a:r>
            <a:r>
              <a:rPr lang="en-US" sz="2400" b="1" dirty="0" err="1">
                <a:latin typeface="Times New Roman" panose="02020603050405020304" pitchFamily="18" charset="0"/>
                <a:ea typeface="Times New Roman" panose="02020603050405020304" pitchFamily="18" charset="0"/>
              </a:rPr>
              <a:t>đóng</a:t>
            </a:r>
            <a:r>
              <a:rPr lang="en-US" sz="2400" b="1" dirty="0">
                <a:latin typeface="Times New Roman" panose="02020603050405020304" pitchFamily="18" charset="0"/>
                <a:ea typeface="Times New Roman" panose="02020603050405020304" pitchFamily="18" charset="0"/>
              </a:rPr>
              <a:t> </a:t>
            </a:r>
            <a:r>
              <a:rPr lang="en-US" sz="2400" b="1" dirty="0" err="1">
                <a:latin typeface="Times New Roman" panose="02020603050405020304" pitchFamily="18" charset="0"/>
                <a:ea typeface="Times New Roman" panose="02020603050405020304" pitchFamily="18" charset="0"/>
              </a:rPr>
              <a:t>mở</a:t>
            </a:r>
            <a:r>
              <a:rPr lang="en-US" sz="2400" b="1" dirty="0">
                <a:latin typeface="Times New Roman" panose="02020603050405020304" pitchFamily="18" charset="0"/>
                <a:ea typeface="Times New Roman" panose="02020603050405020304" pitchFamily="18" charset="0"/>
              </a:rPr>
              <a:t> ở </a:t>
            </a:r>
            <a:r>
              <a:rPr lang="en-US" sz="2400" b="1" dirty="0" err="1">
                <a:latin typeface="Times New Roman" panose="02020603050405020304" pitchFamily="18" charset="0"/>
                <a:ea typeface="Times New Roman" panose="02020603050405020304" pitchFamily="18" charset="0"/>
              </a:rPr>
              <a:t>mức</a:t>
            </a:r>
            <a:r>
              <a:rPr lang="en-US" sz="2400" b="1" dirty="0">
                <a:latin typeface="Times New Roman" panose="02020603050405020304" pitchFamily="18" charset="0"/>
                <a:ea typeface="Times New Roman" panose="02020603050405020304" pitchFamily="18" charset="0"/>
              </a:rPr>
              <a:t> </a:t>
            </a:r>
            <a:r>
              <a:rPr lang="en-US" sz="2400" b="1" dirty="0" err="1">
                <a:latin typeface="Times New Roman" panose="02020603050405020304" pitchFamily="18" charset="0"/>
                <a:ea typeface="Times New Roman" panose="02020603050405020304" pitchFamily="18" charset="0"/>
              </a:rPr>
              <a:t>cao</a:t>
            </a:r>
            <a:r>
              <a:rPr lang="en-US" sz="2400" b="1" dirty="0">
                <a:latin typeface="Times New Roman" panose="02020603050405020304" pitchFamily="18" charset="0"/>
                <a:ea typeface="Times New Roman" panose="02020603050405020304" pitchFamily="18" charset="0"/>
              </a:rPr>
              <a:t>.</a:t>
            </a:r>
            <a:endParaRPr lang="en-US" sz="2400" b="1" dirty="0"/>
          </a:p>
        </p:txBody>
      </p:sp>
      <p:sp>
        <p:nvSpPr>
          <p:cNvPr id="5" name="Rectangle 4">
            <a:extLst>
              <a:ext uri="{FF2B5EF4-FFF2-40B4-BE49-F238E27FC236}">
                <a16:creationId xmlns:a16="http://schemas.microsoft.com/office/drawing/2014/main" id="{9BBFF71E-01C0-4A08-A330-D68E8CE473E9}"/>
              </a:ext>
            </a:extLst>
          </p:cNvPr>
          <p:cNvSpPr/>
          <p:nvPr/>
        </p:nvSpPr>
        <p:spPr>
          <a:xfrm>
            <a:off x="4865586" y="6181106"/>
            <a:ext cx="3968069" cy="4154984"/>
          </a:xfrm>
          <a:prstGeom prst="rect">
            <a:avLst/>
          </a:prstGeom>
        </p:spPr>
        <p:txBody>
          <a:bodyPr wrap="square">
            <a:spAutoFit/>
          </a:bodyPr>
          <a:lstStyle/>
          <a:p>
            <a:pPr indent="360045" algn="just"/>
            <a:r>
              <a:rPr lang="en-US" sz="2400" b="1" dirty="0" err="1">
                <a:latin typeface="Times Neue Roman" panose="020B0604020202020204" charset="0"/>
                <a:ea typeface="Times New Roman" panose="02020603050405020304" pitchFamily="18" charset="0"/>
                <a:cs typeface="Times New Roman" panose="02020603050405020304" pitchFamily="18" charset="0"/>
              </a:rPr>
              <a:t>Còi</a:t>
            </a:r>
            <a:r>
              <a:rPr lang="en-US" sz="2400" b="1" dirty="0">
                <a:latin typeface="Times Neue Roman" panose="020B0604020202020204" charset="0"/>
                <a:ea typeface="Times New Roman" panose="02020603050405020304" pitchFamily="18" charset="0"/>
                <a:cs typeface="Times New Roman" panose="02020603050405020304" pitchFamily="18" charset="0"/>
              </a:rPr>
              <a:t> </a:t>
            </a:r>
            <a:r>
              <a:rPr lang="en-US" sz="2400" b="1" dirty="0" err="1">
                <a:latin typeface="Times Neue Roman" panose="020B0604020202020204" charset="0"/>
                <a:ea typeface="Times New Roman" panose="02020603050405020304" pitchFamily="18" charset="0"/>
                <a:cs typeface="Times New Roman" panose="02020603050405020304" pitchFamily="18" charset="0"/>
              </a:rPr>
              <a:t>báo</a:t>
            </a:r>
            <a:r>
              <a:rPr lang="en-US" sz="2400" b="1" dirty="0">
                <a:latin typeface="Times Neue Roman" panose="020B0604020202020204" charset="0"/>
                <a:ea typeface="Times New Roman" panose="02020603050405020304" pitchFamily="18" charset="0"/>
                <a:cs typeface="Times New Roman" panose="02020603050405020304" pitchFamily="18" charset="0"/>
              </a:rPr>
              <a:t> </a:t>
            </a:r>
            <a:r>
              <a:rPr lang="en-US" sz="2400" b="1" dirty="0" err="1">
                <a:latin typeface="Times Neue Roman" panose="020B0604020202020204" charset="0"/>
                <a:ea typeface="Times New Roman" panose="02020603050405020304" pitchFamily="18" charset="0"/>
                <a:cs typeface="Times New Roman" panose="02020603050405020304" pitchFamily="18" charset="0"/>
              </a:rPr>
              <a:t>động</a:t>
            </a:r>
            <a:r>
              <a:rPr lang="en-US" sz="2400" b="1" dirty="0">
                <a:latin typeface="Times Neue Roman" panose="020B0604020202020204" charset="0"/>
                <a:ea typeface="Times New Roman" panose="02020603050405020304" pitchFamily="18" charset="0"/>
                <a:cs typeface="Times New Roman" panose="02020603050405020304" pitchFamily="18" charset="0"/>
              </a:rPr>
              <a:t> mini </a:t>
            </a:r>
            <a:r>
              <a:rPr lang="en-US" sz="2400" b="1" dirty="0" err="1">
                <a:latin typeface="Times Neue Roman" panose="020B0604020202020204" charset="0"/>
                <a:ea typeface="Times New Roman" panose="02020603050405020304" pitchFamily="18" charset="0"/>
                <a:cs typeface="Times New Roman" panose="02020603050405020304" pitchFamily="18" charset="0"/>
              </a:rPr>
              <a:t>là</a:t>
            </a:r>
            <a:r>
              <a:rPr lang="en-US" sz="2400" b="1" dirty="0">
                <a:latin typeface="Times Neue Roman" panose="020B0604020202020204" charset="0"/>
                <a:ea typeface="Times New Roman" panose="02020603050405020304" pitchFamily="18" charset="0"/>
                <a:cs typeface="Times New Roman" panose="02020603050405020304" pitchFamily="18" charset="0"/>
              </a:rPr>
              <a:t> c</a:t>
            </a:r>
            <a:r>
              <a:rPr lang="vi-VN" sz="2400" b="1" i="0" dirty="0">
                <a:effectLst/>
                <a:latin typeface="Times Neue Roman" panose="020B0604020202020204" charset="0"/>
              </a:rPr>
              <a:t>òi báo động mini là một loại còi báo động nhỏ gọn, được sử dụng để cảnh báo trong trường hợp có nguy cơ xảy ra sự cố hoặc nguy hiểm. Các ứng dụng của còi báo động mini bao gồm báo động cháy, báo động trộm, báo động trong các thiết bị y tế, và các ứng dụng khác.</a:t>
            </a:r>
            <a:r>
              <a:rPr lang="en-US" sz="2400" b="1" dirty="0">
                <a:latin typeface="Times Neue Roman" panose="020B0604020202020204" charset="0"/>
                <a:ea typeface="Times New Roman" panose="02020603050405020304" pitchFamily="18" charset="0"/>
                <a:cs typeface="Times New Roman" panose="02020603050405020304" pitchFamily="18" charset="0"/>
              </a:rPr>
              <a:t> </a:t>
            </a:r>
            <a:endParaRPr lang="en-US" sz="2400" b="1" dirty="0">
              <a:latin typeface="Times Neue Roman" panose="020B0604020202020204" charset="0"/>
              <a:ea typeface="Calibri" panose="020F0502020204030204" pitchFamily="34" charset="0"/>
              <a:cs typeface="Times New Roman" panose="02020603050405020304" pitchFamily="18" charset="0"/>
            </a:endParaRPr>
          </a:p>
        </p:txBody>
      </p:sp>
      <p:sp>
        <p:nvSpPr>
          <p:cNvPr id="7" name="Rectangle 6">
            <a:extLst>
              <a:ext uri="{FF2B5EF4-FFF2-40B4-BE49-F238E27FC236}">
                <a16:creationId xmlns:a16="http://schemas.microsoft.com/office/drawing/2014/main" id="{194767AE-53DA-48D8-99AC-CD2B4F48A47F}"/>
              </a:ext>
            </a:extLst>
          </p:cNvPr>
          <p:cNvSpPr/>
          <p:nvPr/>
        </p:nvSpPr>
        <p:spPr>
          <a:xfrm>
            <a:off x="9222300" y="6201237"/>
            <a:ext cx="4220663" cy="3046988"/>
          </a:xfrm>
          <a:prstGeom prst="rect">
            <a:avLst/>
          </a:prstGeom>
        </p:spPr>
        <p:txBody>
          <a:bodyPr wrap="square">
            <a:spAutoFit/>
          </a:bodyPr>
          <a:lstStyle/>
          <a:p>
            <a:pPr indent="457200" algn="just"/>
            <a:r>
              <a:rPr lang="vi-VN" sz="2400" b="1" i="0" dirty="0">
                <a:effectLst/>
                <a:latin typeface="+mj-lt"/>
              </a:rPr>
              <a:t>LCD16x2 là một loại màn hình hiển thị LCD (Liquid Crystal Display) có kích thước 16 ký tự trên 2 dòng. Nó được sử dụng trong các ứng dụng điện tử để hiển thị các thông tin như văn bản, số liệu, biểu đồ và các thông báo khác.</a:t>
            </a:r>
            <a:endParaRPr lang="en-US" sz="2400" b="1" dirty="0">
              <a:latin typeface="+mj-lt"/>
              <a:ea typeface="Calibri" panose="020F0502020204030204" pitchFamily="34" charset="0"/>
              <a:cs typeface="Times New Roman" panose="02020603050405020304" pitchFamily="18" charset="0"/>
            </a:endParaRPr>
          </a:p>
        </p:txBody>
      </p:sp>
      <p:sp>
        <p:nvSpPr>
          <p:cNvPr id="54" name="Rectangle 53">
            <a:extLst>
              <a:ext uri="{FF2B5EF4-FFF2-40B4-BE49-F238E27FC236}">
                <a16:creationId xmlns:a16="http://schemas.microsoft.com/office/drawing/2014/main" id="{8A6AE043-82FF-4CDE-9590-27A3BA878A84}"/>
              </a:ext>
            </a:extLst>
          </p:cNvPr>
          <p:cNvSpPr/>
          <p:nvPr/>
        </p:nvSpPr>
        <p:spPr>
          <a:xfrm>
            <a:off x="13720966" y="6136203"/>
            <a:ext cx="3809742" cy="4154984"/>
          </a:xfrm>
          <a:prstGeom prst="rect">
            <a:avLst/>
          </a:prstGeom>
        </p:spPr>
        <p:txBody>
          <a:bodyPr wrap="square">
            <a:spAutoFit/>
          </a:bodyPr>
          <a:lstStyle/>
          <a:p>
            <a:pPr algn="l"/>
            <a:r>
              <a:rPr lang="vi-VN" sz="2400" b="1" i="0" dirty="0">
                <a:effectLst/>
                <a:latin typeface="+mj-lt"/>
              </a:rPr>
              <a:t>Module SIM900A là một module GSM/GPRS được sử dụng để giao tiếp giữa các thiết bị điện tử và mạng di động. Module này có thể được sử dụng để gửi và nhận tin nhắn SMS, thực hiện cuộc gọi điện thoại, truy cập Internet và thực hiện các chức năng khác của mạng di động.</a:t>
            </a:r>
          </a:p>
        </p:txBody>
      </p:sp>
      <p:pic>
        <p:nvPicPr>
          <p:cNvPr id="4" name="Picture 3">
            <a:extLst>
              <a:ext uri="{FF2B5EF4-FFF2-40B4-BE49-F238E27FC236}">
                <a16:creationId xmlns:a16="http://schemas.microsoft.com/office/drawing/2014/main" id="{73136569-5C3B-EEE0-42AF-B94E5C59A796}"/>
              </a:ext>
            </a:extLst>
          </p:cNvPr>
          <p:cNvPicPr>
            <a:picLocks noChangeAspect="1"/>
          </p:cNvPicPr>
          <p:nvPr/>
        </p:nvPicPr>
        <p:blipFill>
          <a:blip r:embed="rId7"/>
          <a:stretch>
            <a:fillRect/>
          </a:stretch>
        </p:blipFill>
        <p:spPr>
          <a:xfrm>
            <a:off x="6604823" y="4287724"/>
            <a:ext cx="1424144" cy="1736923"/>
          </a:xfrm>
          <a:prstGeom prst="rect">
            <a:avLst/>
          </a:prstGeom>
        </p:spPr>
      </p:pic>
      <p:pic>
        <p:nvPicPr>
          <p:cNvPr id="55" name="Picture 54">
            <a:extLst>
              <a:ext uri="{FF2B5EF4-FFF2-40B4-BE49-F238E27FC236}">
                <a16:creationId xmlns:a16="http://schemas.microsoft.com/office/drawing/2014/main" id="{7F45673A-B5D2-4F8B-E002-97163AB2A735}"/>
              </a:ext>
            </a:extLst>
          </p:cNvPr>
          <p:cNvPicPr>
            <a:picLocks noChangeAspect="1"/>
          </p:cNvPicPr>
          <p:nvPr/>
        </p:nvPicPr>
        <p:blipFill>
          <a:blip r:embed="rId8"/>
          <a:stretch>
            <a:fillRect/>
          </a:stretch>
        </p:blipFill>
        <p:spPr>
          <a:xfrm>
            <a:off x="10625562" y="4636253"/>
            <a:ext cx="1958838" cy="922716"/>
          </a:xfrm>
          <a:prstGeom prst="rect">
            <a:avLst/>
          </a:prstGeom>
        </p:spPr>
      </p:pic>
      <p:pic>
        <p:nvPicPr>
          <p:cNvPr id="57" name="Picture 56">
            <a:extLst>
              <a:ext uri="{FF2B5EF4-FFF2-40B4-BE49-F238E27FC236}">
                <a16:creationId xmlns:a16="http://schemas.microsoft.com/office/drawing/2014/main" id="{CCC78901-EF49-70C8-C640-86E8640592DC}"/>
              </a:ext>
            </a:extLst>
          </p:cNvPr>
          <p:cNvPicPr>
            <a:picLocks noChangeAspect="1"/>
          </p:cNvPicPr>
          <p:nvPr/>
        </p:nvPicPr>
        <p:blipFill>
          <a:blip r:embed="rId9"/>
          <a:stretch>
            <a:fillRect/>
          </a:stretch>
        </p:blipFill>
        <p:spPr>
          <a:xfrm>
            <a:off x="14356160" y="4404753"/>
            <a:ext cx="1958838" cy="166175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8"/>
          <p:cNvGrpSpPr/>
          <p:nvPr/>
        </p:nvGrpSpPr>
        <p:grpSpPr>
          <a:xfrm>
            <a:off x="1028700" y="1280512"/>
            <a:ext cx="16230600" cy="2010265"/>
            <a:chOff x="0" y="0"/>
            <a:chExt cx="9318553" cy="1154163"/>
          </a:xfrm>
        </p:grpSpPr>
        <p:sp>
          <p:nvSpPr>
            <p:cNvPr id="9" name="Freeform 9"/>
            <p:cNvSpPr/>
            <p:nvPr/>
          </p:nvSpPr>
          <p:spPr>
            <a:xfrm>
              <a:off x="80010" y="80010"/>
              <a:ext cx="9225843" cy="1061453"/>
            </a:xfrm>
            <a:custGeom>
              <a:avLst/>
              <a:gdLst/>
              <a:ahLst/>
              <a:cxnLst/>
              <a:rect l="l" t="t" r="r" b="b"/>
              <a:pathLst>
                <a:path w="9225843" h="1061453">
                  <a:moveTo>
                    <a:pt x="0" y="1006843"/>
                  </a:moveTo>
                  <a:lnTo>
                    <a:pt x="0" y="1061453"/>
                  </a:lnTo>
                  <a:lnTo>
                    <a:pt x="9225843" y="1061453"/>
                  </a:lnTo>
                  <a:lnTo>
                    <a:pt x="9225843" y="0"/>
                  </a:lnTo>
                  <a:lnTo>
                    <a:pt x="9171233" y="0"/>
                  </a:lnTo>
                  <a:lnTo>
                    <a:pt x="9171233" y="1006843"/>
                  </a:lnTo>
                  <a:close/>
                </a:path>
              </a:pathLst>
            </a:custGeom>
            <a:solidFill>
              <a:srgbClr val="FFA794"/>
            </a:solidFill>
          </p:spPr>
        </p:sp>
        <p:sp>
          <p:nvSpPr>
            <p:cNvPr id="10" name="Freeform 10"/>
            <p:cNvSpPr/>
            <p:nvPr/>
          </p:nvSpPr>
          <p:spPr>
            <a:xfrm>
              <a:off x="67310" y="67310"/>
              <a:ext cx="9251243" cy="1086853"/>
            </a:xfrm>
            <a:custGeom>
              <a:avLst/>
              <a:gdLst/>
              <a:ahLst/>
              <a:cxnLst/>
              <a:rect l="l" t="t" r="r" b="b"/>
              <a:pathLst>
                <a:path w="9251243" h="1086853">
                  <a:moveTo>
                    <a:pt x="9183933" y="0"/>
                  </a:moveTo>
                  <a:lnTo>
                    <a:pt x="9183933" y="12700"/>
                  </a:lnTo>
                  <a:lnTo>
                    <a:pt x="9238543" y="12700"/>
                  </a:lnTo>
                  <a:lnTo>
                    <a:pt x="9238543" y="1074153"/>
                  </a:lnTo>
                  <a:lnTo>
                    <a:pt x="12700" y="1074153"/>
                  </a:lnTo>
                  <a:lnTo>
                    <a:pt x="12700" y="1019543"/>
                  </a:lnTo>
                  <a:lnTo>
                    <a:pt x="0" y="1019543"/>
                  </a:lnTo>
                  <a:lnTo>
                    <a:pt x="0" y="1086853"/>
                  </a:lnTo>
                  <a:lnTo>
                    <a:pt x="9251243" y="1086853"/>
                  </a:lnTo>
                  <a:lnTo>
                    <a:pt x="9251243" y="0"/>
                  </a:lnTo>
                  <a:close/>
                </a:path>
              </a:pathLst>
            </a:custGeom>
            <a:solidFill>
              <a:srgbClr val="000000"/>
            </a:solidFill>
          </p:spPr>
        </p:sp>
        <p:sp>
          <p:nvSpPr>
            <p:cNvPr id="11" name="Freeform 11"/>
            <p:cNvSpPr/>
            <p:nvPr/>
          </p:nvSpPr>
          <p:spPr>
            <a:xfrm>
              <a:off x="12700" y="12700"/>
              <a:ext cx="9225843" cy="1061453"/>
            </a:xfrm>
            <a:custGeom>
              <a:avLst/>
              <a:gdLst/>
              <a:ahLst/>
              <a:cxnLst/>
              <a:rect l="l" t="t" r="r" b="b"/>
              <a:pathLst>
                <a:path w="9225843" h="1061453">
                  <a:moveTo>
                    <a:pt x="0" y="0"/>
                  </a:moveTo>
                  <a:lnTo>
                    <a:pt x="9225843" y="0"/>
                  </a:lnTo>
                  <a:lnTo>
                    <a:pt x="9225843" y="1061453"/>
                  </a:lnTo>
                  <a:lnTo>
                    <a:pt x="0" y="1061453"/>
                  </a:lnTo>
                  <a:close/>
                </a:path>
              </a:pathLst>
            </a:custGeom>
            <a:solidFill>
              <a:srgbClr val="FFFFFF"/>
            </a:solidFill>
          </p:spPr>
        </p:sp>
        <p:sp>
          <p:nvSpPr>
            <p:cNvPr id="12" name="Freeform 12"/>
            <p:cNvSpPr/>
            <p:nvPr/>
          </p:nvSpPr>
          <p:spPr>
            <a:xfrm>
              <a:off x="0" y="0"/>
              <a:ext cx="9251243" cy="1086853"/>
            </a:xfrm>
            <a:custGeom>
              <a:avLst/>
              <a:gdLst/>
              <a:ahLst/>
              <a:cxnLst/>
              <a:rect l="l" t="t" r="r" b="b"/>
              <a:pathLst>
                <a:path w="9251243" h="1086853">
                  <a:moveTo>
                    <a:pt x="80010" y="1086853"/>
                  </a:moveTo>
                  <a:lnTo>
                    <a:pt x="9251243" y="1086853"/>
                  </a:lnTo>
                  <a:lnTo>
                    <a:pt x="9251243" y="80010"/>
                  </a:lnTo>
                  <a:lnTo>
                    <a:pt x="9251243" y="67310"/>
                  </a:lnTo>
                  <a:lnTo>
                    <a:pt x="9251243" y="0"/>
                  </a:lnTo>
                  <a:lnTo>
                    <a:pt x="0" y="0"/>
                  </a:lnTo>
                  <a:lnTo>
                    <a:pt x="0" y="1086853"/>
                  </a:lnTo>
                  <a:lnTo>
                    <a:pt x="67310" y="1086853"/>
                  </a:lnTo>
                  <a:lnTo>
                    <a:pt x="80010" y="1086853"/>
                  </a:lnTo>
                  <a:close/>
                  <a:moveTo>
                    <a:pt x="12700" y="12700"/>
                  </a:moveTo>
                  <a:lnTo>
                    <a:pt x="9238543" y="12700"/>
                  </a:lnTo>
                  <a:lnTo>
                    <a:pt x="9238543" y="1074153"/>
                  </a:lnTo>
                  <a:lnTo>
                    <a:pt x="12700" y="1074153"/>
                  </a:lnTo>
                  <a:lnTo>
                    <a:pt x="12700" y="12700"/>
                  </a:lnTo>
                  <a:close/>
                </a:path>
              </a:pathLst>
            </a:custGeom>
            <a:solidFill>
              <a:srgbClr val="000000"/>
            </a:solidFill>
          </p:spPr>
        </p:sp>
      </p:grpSp>
      <p:pic>
        <p:nvPicPr>
          <p:cNvPr id="13" name="Picture 1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b="86205"/>
          <a:stretch>
            <a:fillRect/>
          </a:stretch>
        </p:blipFill>
        <p:spPr>
          <a:xfrm>
            <a:off x="7445057" y="2126808"/>
            <a:ext cx="1759779" cy="282269"/>
          </a:xfrm>
          <a:prstGeom prst="rect">
            <a:avLst/>
          </a:prstGeom>
        </p:spPr>
      </p:pic>
      <p:grpSp>
        <p:nvGrpSpPr>
          <p:cNvPr id="14" name="Group 14"/>
          <p:cNvGrpSpPr/>
          <p:nvPr/>
        </p:nvGrpSpPr>
        <p:grpSpPr>
          <a:xfrm>
            <a:off x="1028700" y="3581890"/>
            <a:ext cx="16230600" cy="6548338"/>
            <a:chOff x="0" y="0"/>
            <a:chExt cx="9318553" cy="3759629"/>
          </a:xfrm>
        </p:grpSpPr>
        <p:sp>
          <p:nvSpPr>
            <p:cNvPr id="15" name="Freeform 15"/>
            <p:cNvSpPr/>
            <p:nvPr/>
          </p:nvSpPr>
          <p:spPr>
            <a:xfrm>
              <a:off x="80010" y="80010"/>
              <a:ext cx="9225843" cy="3666919"/>
            </a:xfrm>
            <a:custGeom>
              <a:avLst/>
              <a:gdLst/>
              <a:ahLst/>
              <a:cxnLst/>
              <a:rect l="l" t="t" r="r" b="b"/>
              <a:pathLst>
                <a:path w="9225843" h="3666919">
                  <a:moveTo>
                    <a:pt x="0" y="3612309"/>
                  </a:moveTo>
                  <a:lnTo>
                    <a:pt x="0" y="3666919"/>
                  </a:lnTo>
                  <a:lnTo>
                    <a:pt x="9225843" y="3666919"/>
                  </a:lnTo>
                  <a:lnTo>
                    <a:pt x="9225843" y="0"/>
                  </a:lnTo>
                  <a:lnTo>
                    <a:pt x="9171233" y="0"/>
                  </a:lnTo>
                  <a:lnTo>
                    <a:pt x="9171233" y="3612309"/>
                  </a:lnTo>
                  <a:close/>
                </a:path>
              </a:pathLst>
            </a:custGeom>
            <a:solidFill>
              <a:srgbClr val="FFA794"/>
            </a:solidFill>
          </p:spPr>
        </p:sp>
        <p:sp>
          <p:nvSpPr>
            <p:cNvPr id="16" name="Freeform 16"/>
            <p:cNvSpPr/>
            <p:nvPr/>
          </p:nvSpPr>
          <p:spPr>
            <a:xfrm>
              <a:off x="67310" y="67310"/>
              <a:ext cx="9251243" cy="3692319"/>
            </a:xfrm>
            <a:custGeom>
              <a:avLst/>
              <a:gdLst/>
              <a:ahLst/>
              <a:cxnLst/>
              <a:rect l="l" t="t" r="r" b="b"/>
              <a:pathLst>
                <a:path w="9251243" h="3692319">
                  <a:moveTo>
                    <a:pt x="9183933" y="0"/>
                  </a:moveTo>
                  <a:lnTo>
                    <a:pt x="9183933" y="12700"/>
                  </a:lnTo>
                  <a:lnTo>
                    <a:pt x="9238543" y="12700"/>
                  </a:lnTo>
                  <a:lnTo>
                    <a:pt x="9238543" y="3679619"/>
                  </a:lnTo>
                  <a:lnTo>
                    <a:pt x="12700" y="3679619"/>
                  </a:lnTo>
                  <a:lnTo>
                    <a:pt x="12700" y="3625009"/>
                  </a:lnTo>
                  <a:lnTo>
                    <a:pt x="0" y="3625009"/>
                  </a:lnTo>
                  <a:lnTo>
                    <a:pt x="0" y="3692319"/>
                  </a:lnTo>
                  <a:lnTo>
                    <a:pt x="9251243" y="3692319"/>
                  </a:lnTo>
                  <a:lnTo>
                    <a:pt x="9251243" y="0"/>
                  </a:lnTo>
                  <a:close/>
                </a:path>
              </a:pathLst>
            </a:custGeom>
            <a:solidFill>
              <a:srgbClr val="000000"/>
            </a:solidFill>
          </p:spPr>
        </p:sp>
        <p:sp>
          <p:nvSpPr>
            <p:cNvPr id="17" name="Freeform 17"/>
            <p:cNvSpPr/>
            <p:nvPr/>
          </p:nvSpPr>
          <p:spPr>
            <a:xfrm>
              <a:off x="12700" y="12700"/>
              <a:ext cx="9225843" cy="3666919"/>
            </a:xfrm>
            <a:custGeom>
              <a:avLst/>
              <a:gdLst/>
              <a:ahLst/>
              <a:cxnLst/>
              <a:rect l="l" t="t" r="r" b="b"/>
              <a:pathLst>
                <a:path w="9225843" h="3666919">
                  <a:moveTo>
                    <a:pt x="0" y="0"/>
                  </a:moveTo>
                  <a:lnTo>
                    <a:pt x="9225843" y="0"/>
                  </a:lnTo>
                  <a:lnTo>
                    <a:pt x="9225843" y="3666919"/>
                  </a:lnTo>
                  <a:lnTo>
                    <a:pt x="0" y="3666919"/>
                  </a:lnTo>
                  <a:close/>
                </a:path>
              </a:pathLst>
            </a:custGeom>
            <a:solidFill>
              <a:srgbClr val="FFFFFF"/>
            </a:solidFill>
          </p:spPr>
        </p:sp>
        <p:sp>
          <p:nvSpPr>
            <p:cNvPr id="18" name="Freeform 18"/>
            <p:cNvSpPr/>
            <p:nvPr/>
          </p:nvSpPr>
          <p:spPr>
            <a:xfrm>
              <a:off x="0" y="0"/>
              <a:ext cx="9251243" cy="3692319"/>
            </a:xfrm>
            <a:custGeom>
              <a:avLst/>
              <a:gdLst/>
              <a:ahLst/>
              <a:cxnLst/>
              <a:rect l="l" t="t" r="r" b="b"/>
              <a:pathLst>
                <a:path w="9251243" h="3692319">
                  <a:moveTo>
                    <a:pt x="80010" y="3692319"/>
                  </a:moveTo>
                  <a:lnTo>
                    <a:pt x="9251243" y="3692319"/>
                  </a:lnTo>
                  <a:lnTo>
                    <a:pt x="9251243" y="80010"/>
                  </a:lnTo>
                  <a:lnTo>
                    <a:pt x="9251243" y="67310"/>
                  </a:lnTo>
                  <a:lnTo>
                    <a:pt x="9251243" y="0"/>
                  </a:lnTo>
                  <a:lnTo>
                    <a:pt x="0" y="0"/>
                  </a:lnTo>
                  <a:lnTo>
                    <a:pt x="0" y="3692319"/>
                  </a:lnTo>
                  <a:lnTo>
                    <a:pt x="67310" y="3692319"/>
                  </a:lnTo>
                  <a:lnTo>
                    <a:pt x="80010" y="3692319"/>
                  </a:lnTo>
                  <a:close/>
                  <a:moveTo>
                    <a:pt x="12700" y="12700"/>
                  </a:moveTo>
                  <a:lnTo>
                    <a:pt x="9238543" y="12700"/>
                  </a:lnTo>
                  <a:lnTo>
                    <a:pt x="9238543" y="3679619"/>
                  </a:lnTo>
                  <a:lnTo>
                    <a:pt x="12700" y="3679619"/>
                  </a:lnTo>
                  <a:lnTo>
                    <a:pt x="12700" y="12700"/>
                  </a:lnTo>
                  <a:close/>
                </a:path>
              </a:pathLst>
            </a:custGeom>
            <a:solidFill>
              <a:srgbClr val="000000"/>
            </a:solidFill>
          </p:spPr>
        </p:sp>
      </p:grpSp>
      <p:grpSp>
        <p:nvGrpSpPr>
          <p:cNvPr id="19" name="Group 19"/>
          <p:cNvGrpSpPr/>
          <p:nvPr/>
        </p:nvGrpSpPr>
        <p:grpSpPr>
          <a:xfrm>
            <a:off x="1274089" y="3549170"/>
            <a:ext cx="232713" cy="232713"/>
            <a:chOff x="0" y="0"/>
            <a:chExt cx="6350000" cy="6350000"/>
          </a:xfrm>
        </p:grpSpPr>
        <p:sp>
          <p:nvSpPr>
            <p:cNvPr id="20" name="Freeform 2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alpha val="0"/>
              </a:srgbClr>
            </a:solidFill>
          </p:spPr>
        </p:sp>
      </p:grpSp>
      <p:grpSp>
        <p:nvGrpSpPr>
          <p:cNvPr id="21" name="Group 21"/>
          <p:cNvGrpSpPr/>
          <p:nvPr/>
        </p:nvGrpSpPr>
        <p:grpSpPr>
          <a:xfrm>
            <a:off x="1028700" y="3581890"/>
            <a:ext cx="16110369" cy="689363"/>
            <a:chOff x="0" y="0"/>
            <a:chExt cx="117888190" cy="5044436"/>
          </a:xfrm>
        </p:grpSpPr>
        <p:sp>
          <p:nvSpPr>
            <p:cNvPr id="22" name="Freeform 22"/>
            <p:cNvSpPr/>
            <p:nvPr/>
          </p:nvSpPr>
          <p:spPr>
            <a:xfrm>
              <a:off x="72390" y="72390"/>
              <a:ext cx="117743414" cy="4899656"/>
            </a:xfrm>
            <a:custGeom>
              <a:avLst/>
              <a:gdLst/>
              <a:ahLst/>
              <a:cxnLst/>
              <a:rect l="l" t="t" r="r" b="b"/>
              <a:pathLst>
                <a:path w="117743414" h="4899656">
                  <a:moveTo>
                    <a:pt x="0" y="0"/>
                  </a:moveTo>
                  <a:lnTo>
                    <a:pt x="117743414" y="0"/>
                  </a:lnTo>
                  <a:lnTo>
                    <a:pt x="117743414" y="4899656"/>
                  </a:lnTo>
                  <a:lnTo>
                    <a:pt x="0" y="4899656"/>
                  </a:lnTo>
                  <a:lnTo>
                    <a:pt x="0" y="0"/>
                  </a:lnTo>
                  <a:close/>
                </a:path>
              </a:pathLst>
            </a:custGeom>
            <a:solidFill>
              <a:srgbClr val="FFA794"/>
            </a:solidFill>
          </p:spPr>
        </p:sp>
        <p:sp>
          <p:nvSpPr>
            <p:cNvPr id="23" name="Freeform 23"/>
            <p:cNvSpPr/>
            <p:nvPr/>
          </p:nvSpPr>
          <p:spPr>
            <a:xfrm>
              <a:off x="0" y="0"/>
              <a:ext cx="117888184" cy="5044436"/>
            </a:xfrm>
            <a:custGeom>
              <a:avLst/>
              <a:gdLst/>
              <a:ahLst/>
              <a:cxnLst/>
              <a:rect l="l" t="t" r="r" b="b"/>
              <a:pathLst>
                <a:path w="117888184" h="5044436">
                  <a:moveTo>
                    <a:pt x="117743412" y="4899656"/>
                  </a:moveTo>
                  <a:lnTo>
                    <a:pt x="117888184" y="4899656"/>
                  </a:lnTo>
                  <a:lnTo>
                    <a:pt x="117888184" y="5044436"/>
                  </a:lnTo>
                  <a:lnTo>
                    <a:pt x="117743412" y="5044436"/>
                  </a:lnTo>
                  <a:lnTo>
                    <a:pt x="117743412" y="4899656"/>
                  </a:lnTo>
                  <a:close/>
                  <a:moveTo>
                    <a:pt x="0" y="144780"/>
                  </a:moveTo>
                  <a:lnTo>
                    <a:pt x="144780" y="144780"/>
                  </a:lnTo>
                  <a:lnTo>
                    <a:pt x="144780" y="4899656"/>
                  </a:lnTo>
                  <a:lnTo>
                    <a:pt x="0" y="4899656"/>
                  </a:lnTo>
                  <a:lnTo>
                    <a:pt x="0" y="144780"/>
                  </a:lnTo>
                  <a:close/>
                  <a:moveTo>
                    <a:pt x="0" y="4899656"/>
                  </a:moveTo>
                  <a:lnTo>
                    <a:pt x="144780" y="4899656"/>
                  </a:lnTo>
                  <a:lnTo>
                    <a:pt x="144780" y="5044436"/>
                  </a:lnTo>
                  <a:lnTo>
                    <a:pt x="0" y="5044436"/>
                  </a:lnTo>
                  <a:lnTo>
                    <a:pt x="0" y="4899656"/>
                  </a:lnTo>
                  <a:close/>
                  <a:moveTo>
                    <a:pt x="117743412" y="144780"/>
                  </a:moveTo>
                  <a:lnTo>
                    <a:pt x="117888184" y="144780"/>
                  </a:lnTo>
                  <a:lnTo>
                    <a:pt x="117888184" y="4899656"/>
                  </a:lnTo>
                  <a:lnTo>
                    <a:pt x="117743412" y="4899656"/>
                  </a:lnTo>
                  <a:lnTo>
                    <a:pt x="117743412" y="144780"/>
                  </a:lnTo>
                  <a:close/>
                  <a:moveTo>
                    <a:pt x="144780" y="4899656"/>
                  </a:moveTo>
                  <a:lnTo>
                    <a:pt x="117743412" y="4899656"/>
                  </a:lnTo>
                  <a:lnTo>
                    <a:pt x="117743412" y="5044436"/>
                  </a:lnTo>
                  <a:lnTo>
                    <a:pt x="144780" y="5044436"/>
                  </a:lnTo>
                  <a:lnTo>
                    <a:pt x="144780" y="4899656"/>
                  </a:lnTo>
                  <a:close/>
                  <a:moveTo>
                    <a:pt x="117743412" y="0"/>
                  </a:moveTo>
                  <a:lnTo>
                    <a:pt x="117888184" y="0"/>
                  </a:lnTo>
                  <a:lnTo>
                    <a:pt x="117888184" y="144780"/>
                  </a:lnTo>
                  <a:lnTo>
                    <a:pt x="117743412" y="144780"/>
                  </a:lnTo>
                  <a:lnTo>
                    <a:pt x="117743412" y="0"/>
                  </a:lnTo>
                  <a:close/>
                  <a:moveTo>
                    <a:pt x="0" y="0"/>
                  </a:moveTo>
                  <a:lnTo>
                    <a:pt x="144780" y="0"/>
                  </a:lnTo>
                  <a:lnTo>
                    <a:pt x="144780" y="144780"/>
                  </a:lnTo>
                  <a:lnTo>
                    <a:pt x="0" y="144780"/>
                  </a:lnTo>
                  <a:lnTo>
                    <a:pt x="0" y="0"/>
                  </a:lnTo>
                  <a:close/>
                  <a:moveTo>
                    <a:pt x="144780" y="0"/>
                  </a:moveTo>
                  <a:lnTo>
                    <a:pt x="117743412" y="0"/>
                  </a:lnTo>
                  <a:lnTo>
                    <a:pt x="117743412" y="144780"/>
                  </a:lnTo>
                  <a:lnTo>
                    <a:pt x="144780" y="144780"/>
                  </a:lnTo>
                  <a:lnTo>
                    <a:pt x="144780" y="0"/>
                  </a:lnTo>
                  <a:close/>
                </a:path>
              </a:pathLst>
            </a:custGeom>
            <a:solidFill>
              <a:srgbClr val="000000"/>
            </a:solidFill>
          </p:spPr>
        </p:sp>
      </p:grpSp>
      <p:grpSp>
        <p:nvGrpSpPr>
          <p:cNvPr id="24" name="Group 24"/>
          <p:cNvGrpSpPr/>
          <p:nvPr/>
        </p:nvGrpSpPr>
        <p:grpSpPr>
          <a:xfrm>
            <a:off x="1390445" y="3805354"/>
            <a:ext cx="1040736" cy="242434"/>
            <a:chOff x="0" y="0"/>
            <a:chExt cx="1387648" cy="323246"/>
          </a:xfrm>
        </p:grpSpPr>
        <p:grpSp>
          <p:nvGrpSpPr>
            <p:cNvPr id="25" name="Group 25"/>
            <p:cNvGrpSpPr>
              <a:grpSpLocks noChangeAspect="1"/>
            </p:cNvGrpSpPr>
            <p:nvPr/>
          </p:nvGrpSpPr>
          <p:grpSpPr>
            <a:xfrm>
              <a:off x="1068722" y="4321"/>
              <a:ext cx="318925" cy="318925"/>
              <a:chOff x="0" y="0"/>
              <a:chExt cx="495300" cy="495300"/>
            </a:xfrm>
          </p:grpSpPr>
          <p:sp>
            <p:nvSpPr>
              <p:cNvPr id="26" name="Freeform 26"/>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000000"/>
              </a:solidFill>
            </p:spPr>
          </p:sp>
          <p:sp>
            <p:nvSpPr>
              <p:cNvPr id="27" name="Freeform 27"/>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C3F7E7"/>
              </a:solidFill>
            </p:spPr>
          </p:sp>
        </p:grpSp>
        <p:grpSp>
          <p:nvGrpSpPr>
            <p:cNvPr id="28" name="Group 28"/>
            <p:cNvGrpSpPr>
              <a:grpSpLocks noChangeAspect="1"/>
            </p:cNvGrpSpPr>
            <p:nvPr/>
          </p:nvGrpSpPr>
          <p:grpSpPr>
            <a:xfrm>
              <a:off x="548378" y="0"/>
              <a:ext cx="318925" cy="318925"/>
              <a:chOff x="0" y="0"/>
              <a:chExt cx="495300" cy="495300"/>
            </a:xfrm>
          </p:grpSpPr>
          <p:sp>
            <p:nvSpPr>
              <p:cNvPr id="29" name="Freeform 29"/>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000000"/>
              </a:solidFill>
            </p:spPr>
          </p:sp>
          <p:sp>
            <p:nvSpPr>
              <p:cNvPr id="30" name="Freeform 30"/>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F9C374"/>
              </a:solidFill>
            </p:spPr>
          </p:sp>
        </p:grpSp>
        <p:grpSp>
          <p:nvGrpSpPr>
            <p:cNvPr id="31" name="Group 31"/>
            <p:cNvGrpSpPr>
              <a:grpSpLocks noChangeAspect="1"/>
            </p:cNvGrpSpPr>
            <p:nvPr/>
          </p:nvGrpSpPr>
          <p:grpSpPr>
            <a:xfrm>
              <a:off x="0" y="0"/>
              <a:ext cx="318925" cy="318925"/>
              <a:chOff x="0" y="0"/>
              <a:chExt cx="495300" cy="495300"/>
            </a:xfrm>
          </p:grpSpPr>
          <p:sp>
            <p:nvSpPr>
              <p:cNvPr id="32" name="Freeform 32"/>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000000"/>
              </a:solidFill>
            </p:spPr>
          </p:sp>
          <p:sp>
            <p:nvSpPr>
              <p:cNvPr id="33" name="Freeform 33"/>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CCAAFF"/>
              </a:solidFill>
            </p:spPr>
          </p:sp>
        </p:grpSp>
      </p:grpSp>
      <p:grpSp>
        <p:nvGrpSpPr>
          <p:cNvPr id="34" name="Group 34"/>
          <p:cNvGrpSpPr/>
          <p:nvPr/>
        </p:nvGrpSpPr>
        <p:grpSpPr>
          <a:xfrm>
            <a:off x="1390445" y="4454429"/>
            <a:ext cx="696985" cy="689071"/>
            <a:chOff x="0" y="0"/>
            <a:chExt cx="929313" cy="918761"/>
          </a:xfrm>
        </p:grpSpPr>
        <p:pic>
          <p:nvPicPr>
            <p:cNvPr id="35" name="Picture 3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t="114" b="114"/>
            <a:stretch>
              <a:fillRect/>
            </a:stretch>
          </p:blipFill>
          <p:spPr>
            <a:xfrm>
              <a:off x="0" y="0"/>
              <a:ext cx="929313" cy="918761"/>
            </a:xfrm>
            <a:prstGeom prst="rect">
              <a:avLst/>
            </a:prstGeom>
          </p:spPr>
        </p:pic>
        <p:sp>
          <p:nvSpPr>
            <p:cNvPr id="36" name="TextBox 36"/>
            <p:cNvSpPr txBox="1"/>
            <p:nvPr/>
          </p:nvSpPr>
          <p:spPr>
            <a:xfrm>
              <a:off x="204305" y="88190"/>
              <a:ext cx="491715" cy="691262"/>
            </a:xfrm>
            <a:prstGeom prst="rect">
              <a:avLst/>
            </a:prstGeom>
          </p:spPr>
          <p:txBody>
            <a:bodyPr lIns="0" tIns="0" rIns="0" bIns="0" rtlCol="0" anchor="t">
              <a:spAutoFit/>
            </a:bodyPr>
            <a:lstStyle/>
            <a:p>
              <a:pPr marL="0" lvl="0" indent="0" algn="ctr">
                <a:lnSpc>
                  <a:spcPts val="3941"/>
                </a:lnSpc>
                <a:spcBef>
                  <a:spcPct val="0"/>
                </a:spcBef>
              </a:pPr>
              <a:r>
                <a:rPr lang="en-US" sz="2815">
                  <a:solidFill>
                    <a:srgbClr val="FFFFFF"/>
                  </a:solidFill>
                  <a:latin typeface="Agrandir Wide Medium"/>
                </a:rPr>
                <a:t>1</a:t>
              </a:r>
            </a:p>
          </p:txBody>
        </p:sp>
      </p:grpSp>
      <p:grpSp>
        <p:nvGrpSpPr>
          <p:cNvPr id="38" name="Group 38"/>
          <p:cNvGrpSpPr/>
          <p:nvPr/>
        </p:nvGrpSpPr>
        <p:grpSpPr>
          <a:xfrm>
            <a:off x="5169549" y="4407950"/>
            <a:ext cx="696985" cy="690605"/>
            <a:chOff x="0" y="0"/>
            <a:chExt cx="929313" cy="920807"/>
          </a:xfrm>
        </p:grpSpPr>
        <p:pic>
          <p:nvPicPr>
            <p:cNvPr id="39" name="Picture 39"/>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t="3" b="3"/>
            <a:stretch>
              <a:fillRect/>
            </a:stretch>
          </p:blipFill>
          <p:spPr>
            <a:xfrm>
              <a:off x="0" y="0"/>
              <a:ext cx="929313" cy="920807"/>
            </a:xfrm>
            <a:prstGeom prst="rect">
              <a:avLst/>
            </a:prstGeom>
          </p:spPr>
        </p:pic>
        <p:sp>
          <p:nvSpPr>
            <p:cNvPr id="40" name="TextBox 40"/>
            <p:cNvSpPr txBox="1"/>
            <p:nvPr/>
          </p:nvSpPr>
          <p:spPr>
            <a:xfrm>
              <a:off x="204305" y="88190"/>
              <a:ext cx="491715" cy="693307"/>
            </a:xfrm>
            <a:prstGeom prst="rect">
              <a:avLst/>
            </a:prstGeom>
          </p:spPr>
          <p:txBody>
            <a:bodyPr lIns="0" tIns="0" rIns="0" bIns="0" rtlCol="0" anchor="t">
              <a:spAutoFit/>
            </a:bodyPr>
            <a:lstStyle/>
            <a:p>
              <a:pPr marL="0" lvl="0" indent="0" algn="ctr">
                <a:lnSpc>
                  <a:spcPts val="3941"/>
                </a:lnSpc>
                <a:spcBef>
                  <a:spcPct val="0"/>
                </a:spcBef>
              </a:pPr>
              <a:r>
                <a:rPr lang="en-US" sz="2815" dirty="0">
                  <a:solidFill>
                    <a:srgbClr val="FFFFFF"/>
                  </a:solidFill>
                  <a:latin typeface="Agrandir Wide Medium"/>
                </a:rPr>
                <a:t>2</a:t>
              </a:r>
            </a:p>
          </p:txBody>
        </p:sp>
      </p:grpSp>
      <p:grpSp>
        <p:nvGrpSpPr>
          <p:cNvPr id="42" name="Group 42"/>
          <p:cNvGrpSpPr/>
          <p:nvPr/>
        </p:nvGrpSpPr>
        <p:grpSpPr>
          <a:xfrm>
            <a:off x="9349787" y="4407949"/>
            <a:ext cx="696985" cy="690605"/>
            <a:chOff x="0" y="0"/>
            <a:chExt cx="929313" cy="920807"/>
          </a:xfrm>
        </p:grpSpPr>
        <p:pic>
          <p:nvPicPr>
            <p:cNvPr id="43" name="Picture 4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t="3" b="3"/>
            <a:stretch>
              <a:fillRect/>
            </a:stretch>
          </p:blipFill>
          <p:spPr>
            <a:xfrm>
              <a:off x="0" y="0"/>
              <a:ext cx="929313" cy="920807"/>
            </a:xfrm>
            <a:prstGeom prst="rect">
              <a:avLst/>
            </a:prstGeom>
          </p:spPr>
        </p:pic>
        <p:sp>
          <p:nvSpPr>
            <p:cNvPr id="44" name="TextBox 44"/>
            <p:cNvSpPr txBox="1"/>
            <p:nvPr/>
          </p:nvSpPr>
          <p:spPr>
            <a:xfrm>
              <a:off x="204305" y="88190"/>
              <a:ext cx="491715" cy="693307"/>
            </a:xfrm>
            <a:prstGeom prst="rect">
              <a:avLst/>
            </a:prstGeom>
          </p:spPr>
          <p:txBody>
            <a:bodyPr lIns="0" tIns="0" rIns="0" bIns="0" rtlCol="0" anchor="t">
              <a:spAutoFit/>
            </a:bodyPr>
            <a:lstStyle/>
            <a:p>
              <a:pPr marL="0" lvl="0" indent="0" algn="ctr">
                <a:lnSpc>
                  <a:spcPts val="3941"/>
                </a:lnSpc>
                <a:spcBef>
                  <a:spcPct val="0"/>
                </a:spcBef>
              </a:pPr>
              <a:r>
                <a:rPr lang="en-US" sz="2815">
                  <a:solidFill>
                    <a:srgbClr val="FFFFFF"/>
                  </a:solidFill>
                  <a:latin typeface="Agrandir Wide Medium"/>
                </a:rPr>
                <a:t>3</a:t>
              </a:r>
            </a:p>
          </p:txBody>
        </p:sp>
      </p:grpSp>
      <p:sp>
        <p:nvSpPr>
          <p:cNvPr id="50" name="TextBox 50"/>
          <p:cNvSpPr txBox="1"/>
          <p:nvPr/>
        </p:nvSpPr>
        <p:spPr>
          <a:xfrm>
            <a:off x="1784445" y="1826837"/>
            <a:ext cx="5551027" cy="599943"/>
          </a:xfrm>
          <a:prstGeom prst="rect">
            <a:avLst/>
          </a:prstGeom>
        </p:spPr>
        <p:txBody>
          <a:bodyPr lIns="0" tIns="0" rIns="0" bIns="0" rtlCol="0" anchor="t">
            <a:spAutoFit/>
          </a:bodyPr>
          <a:lstStyle/>
          <a:p>
            <a:pPr>
              <a:lnSpc>
                <a:spcPts val="4799"/>
              </a:lnSpc>
            </a:pPr>
            <a:r>
              <a:rPr lang="en-US" sz="3999" spc="199">
                <a:solidFill>
                  <a:srgbClr val="000000"/>
                </a:solidFill>
                <a:latin typeface="Times Neue Roman Bold"/>
              </a:rPr>
              <a:t>2.2 Linh kiện sử dụng</a:t>
            </a:r>
          </a:p>
        </p:txBody>
      </p:sp>
      <p:sp>
        <p:nvSpPr>
          <p:cNvPr id="51" name="TextBox 51"/>
          <p:cNvSpPr txBox="1"/>
          <p:nvPr/>
        </p:nvSpPr>
        <p:spPr>
          <a:xfrm>
            <a:off x="13012878" y="600075"/>
            <a:ext cx="4600676" cy="428526"/>
          </a:xfrm>
          <a:prstGeom prst="rect">
            <a:avLst/>
          </a:prstGeom>
        </p:spPr>
        <p:txBody>
          <a:bodyPr lIns="0" tIns="0" rIns="0" bIns="0" rtlCol="0" anchor="t">
            <a:spAutoFit/>
          </a:bodyPr>
          <a:lstStyle/>
          <a:p>
            <a:pPr marL="0" lvl="0" indent="0" algn="r">
              <a:lnSpc>
                <a:spcPts val="3120"/>
              </a:lnSpc>
            </a:pPr>
            <a:r>
              <a:rPr lang="en-US" sz="2600">
                <a:solidFill>
                  <a:srgbClr val="000000"/>
                </a:solidFill>
                <a:latin typeface="Telegraf Bold"/>
              </a:rPr>
              <a:t> Thursday , January 5 ,2023</a:t>
            </a:r>
          </a:p>
        </p:txBody>
      </p:sp>
      <p:sp>
        <p:nvSpPr>
          <p:cNvPr id="52" name="TextBox 52"/>
          <p:cNvSpPr txBox="1"/>
          <p:nvPr/>
        </p:nvSpPr>
        <p:spPr>
          <a:xfrm>
            <a:off x="645956" y="488772"/>
            <a:ext cx="8558880" cy="1032033"/>
          </a:xfrm>
          <a:prstGeom prst="rect">
            <a:avLst/>
          </a:prstGeom>
        </p:spPr>
        <p:txBody>
          <a:bodyPr lIns="0" tIns="0" rIns="0" bIns="0" rtlCol="0" anchor="t">
            <a:spAutoFit/>
          </a:bodyPr>
          <a:lstStyle/>
          <a:p>
            <a:pPr>
              <a:lnSpc>
                <a:spcPts val="3935"/>
              </a:lnSpc>
            </a:pPr>
            <a:r>
              <a:rPr lang="en-US" sz="3279">
                <a:solidFill>
                  <a:srgbClr val="000000"/>
                </a:solidFill>
                <a:latin typeface="Telegraf Bold"/>
              </a:rPr>
              <a:t>HANOI UNIVERSITY OF INDUSTRY</a:t>
            </a:r>
          </a:p>
          <a:p>
            <a:pPr marL="0" lvl="0" indent="0">
              <a:lnSpc>
                <a:spcPts val="3935"/>
              </a:lnSpc>
            </a:pPr>
            <a:endParaRPr lang="en-US" sz="3279">
              <a:solidFill>
                <a:srgbClr val="000000"/>
              </a:solidFill>
              <a:latin typeface="Telegraf Bold"/>
            </a:endParaRPr>
          </a:p>
        </p:txBody>
      </p:sp>
      <p:sp>
        <p:nvSpPr>
          <p:cNvPr id="53" name="TextBox 53"/>
          <p:cNvSpPr txBox="1"/>
          <p:nvPr/>
        </p:nvSpPr>
        <p:spPr>
          <a:xfrm>
            <a:off x="12430091" y="3706481"/>
            <a:ext cx="4985618" cy="383888"/>
          </a:xfrm>
          <a:prstGeom prst="rect">
            <a:avLst/>
          </a:prstGeom>
        </p:spPr>
        <p:txBody>
          <a:bodyPr wrap="square" lIns="0" tIns="0" rIns="0" bIns="0" rtlCol="0" anchor="t">
            <a:spAutoFit/>
          </a:bodyPr>
          <a:lstStyle/>
          <a:p>
            <a:pPr algn="ctr">
              <a:lnSpc>
                <a:spcPts val="3219"/>
              </a:lnSpc>
            </a:pPr>
            <a:r>
              <a:rPr lang="en-US" sz="2299" dirty="0">
                <a:solidFill>
                  <a:srgbClr val="000000"/>
                </a:solidFill>
                <a:latin typeface="Noto Sans Bold"/>
              </a:rPr>
              <a:t>Electronic components list</a:t>
            </a:r>
          </a:p>
        </p:txBody>
      </p:sp>
      <p:sp>
        <p:nvSpPr>
          <p:cNvPr id="3" name="Rectangle 2">
            <a:extLst>
              <a:ext uri="{FF2B5EF4-FFF2-40B4-BE49-F238E27FC236}">
                <a16:creationId xmlns:a16="http://schemas.microsoft.com/office/drawing/2014/main" id="{271F9A0E-C84B-41A1-B759-23A23C773167}"/>
              </a:ext>
            </a:extLst>
          </p:cNvPr>
          <p:cNvSpPr/>
          <p:nvPr/>
        </p:nvSpPr>
        <p:spPr>
          <a:xfrm>
            <a:off x="1267002" y="6369819"/>
            <a:ext cx="3496501" cy="2677656"/>
          </a:xfrm>
          <a:prstGeom prst="rect">
            <a:avLst/>
          </a:prstGeom>
        </p:spPr>
        <p:txBody>
          <a:bodyPr wrap="square">
            <a:spAutoFit/>
          </a:bodyPr>
          <a:lstStyle/>
          <a:p>
            <a:r>
              <a:rPr lang="vi-VN" sz="2400" b="1" i="0" dirty="0">
                <a:effectLst/>
                <a:latin typeface="+mj-lt"/>
              </a:rPr>
              <a:t>Khóa chốt điện từ LY-03 có chức năng hoạt động như một ổ khóa của sử dụng Solenoid để kích đóng mở bằng điện. </a:t>
            </a:r>
            <a:r>
              <a:rPr lang="en-US" sz="2400" b="1" i="0" dirty="0">
                <a:effectLst/>
                <a:latin typeface="+mj-lt"/>
              </a:rPr>
              <a:t>S</a:t>
            </a:r>
            <a:r>
              <a:rPr lang="vi-VN" sz="2400" b="1" i="0" dirty="0">
                <a:effectLst/>
                <a:latin typeface="+mj-lt"/>
              </a:rPr>
              <a:t>ử dụng điện áp 12VDC, là loại thường đóng.</a:t>
            </a:r>
            <a:endParaRPr lang="en-US" sz="2400" b="1" dirty="0">
              <a:latin typeface="+mj-lt"/>
            </a:endParaRPr>
          </a:p>
        </p:txBody>
      </p:sp>
      <p:sp>
        <p:nvSpPr>
          <p:cNvPr id="5" name="Rectangle 4">
            <a:extLst>
              <a:ext uri="{FF2B5EF4-FFF2-40B4-BE49-F238E27FC236}">
                <a16:creationId xmlns:a16="http://schemas.microsoft.com/office/drawing/2014/main" id="{9BBFF71E-01C0-4A08-A330-D68E8CE473E9}"/>
              </a:ext>
            </a:extLst>
          </p:cNvPr>
          <p:cNvSpPr/>
          <p:nvPr/>
        </p:nvSpPr>
        <p:spPr>
          <a:xfrm>
            <a:off x="4802345" y="6320869"/>
            <a:ext cx="3968069" cy="3046988"/>
          </a:xfrm>
          <a:prstGeom prst="rect">
            <a:avLst/>
          </a:prstGeom>
        </p:spPr>
        <p:txBody>
          <a:bodyPr wrap="square">
            <a:spAutoFit/>
          </a:bodyPr>
          <a:lstStyle/>
          <a:p>
            <a:pPr indent="360045" algn="just"/>
            <a:r>
              <a:rPr lang="vi-VN" sz="2400" b="1" i="0" dirty="0">
                <a:effectLst/>
                <a:latin typeface="+mj-lt"/>
              </a:rPr>
              <a:t>Module cảm biến vân tay AS608 là một loại cảm biến vân tay được sử dụng để xác thực danh tính của người dùng. Nó có thể được sử dụng trong các ứng dụng bảo mật, kiểm soát truy cập và các ứng dụng khác</a:t>
            </a:r>
            <a:endParaRPr lang="en-US" sz="2400" b="1" dirty="0">
              <a:latin typeface="+mj-lt"/>
              <a:ea typeface="Calibri" panose="020F0502020204030204" pitchFamily="34" charset="0"/>
              <a:cs typeface="Times New Roman" panose="02020603050405020304" pitchFamily="18" charset="0"/>
            </a:endParaRPr>
          </a:p>
        </p:txBody>
      </p:sp>
      <p:sp>
        <p:nvSpPr>
          <p:cNvPr id="7" name="Rectangle 6">
            <a:extLst>
              <a:ext uri="{FF2B5EF4-FFF2-40B4-BE49-F238E27FC236}">
                <a16:creationId xmlns:a16="http://schemas.microsoft.com/office/drawing/2014/main" id="{194767AE-53DA-48D8-99AC-CD2B4F48A47F}"/>
              </a:ext>
            </a:extLst>
          </p:cNvPr>
          <p:cNvSpPr/>
          <p:nvPr/>
        </p:nvSpPr>
        <p:spPr>
          <a:xfrm>
            <a:off x="9222300" y="6201237"/>
            <a:ext cx="6855900" cy="3046988"/>
          </a:xfrm>
          <a:prstGeom prst="rect">
            <a:avLst/>
          </a:prstGeom>
        </p:spPr>
        <p:txBody>
          <a:bodyPr wrap="square">
            <a:spAutoFit/>
          </a:bodyPr>
          <a:lstStyle/>
          <a:p>
            <a:pPr indent="457200" algn="just"/>
            <a:r>
              <a:rPr lang="vi-VN" sz="2400" b="1" i="0" dirty="0">
                <a:effectLst/>
                <a:latin typeface="+mj-lt"/>
              </a:rPr>
              <a:t>Module RC522 là một loại module đọc thẻ RFID (Radio FrequencyIdentification) được sử dụng để đọc và ghi dữ liệu từ các thẻ</a:t>
            </a:r>
            <a:r>
              <a:rPr lang="en-US" sz="2400" b="1" i="0" dirty="0">
                <a:effectLst/>
                <a:latin typeface="+mj-lt"/>
              </a:rPr>
              <a:t> </a:t>
            </a:r>
            <a:r>
              <a:rPr lang="vi-VN" sz="2400" b="1" i="0" dirty="0">
                <a:effectLst/>
                <a:latin typeface="+mj-lt"/>
              </a:rPr>
              <a:t>RFID</a:t>
            </a:r>
            <a:r>
              <a:rPr lang="en-US" sz="2400" b="1" i="0" dirty="0">
                <a:effectLst/>
                <a:latin typeface="+mj-lt"/>
              </a:rPr>
              <a:t> </a:t>
            </a:r>
            <a:r>
              <a:rPr lang="vi-VN" sz="2400" b="1" i="0" dirty="0">
                <a:effectLst/>
                <a:latin typeface="+mj-lt"/>
              </a:rPr>
              <a:t>có khả năng đọc và ghi dữ liệu từ các thẻ RFID, bao gồm các thẻ Mifare và các thẻ tương thích khác. Nó có thể đọc và ghi dữ liệu từ các thẻ RFID trong phạm vi khoảng cách từ vài cm đến vài chục cm, tùy thuộc vào loại thẻ RFID và điều kiện môi trường.</a:t>
            </a:r>
            <a:endParaRPr lang="en-US" sz="2400" b="1" dirty="0">
              <a:latin typeface="+mj-lt"/>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C439878E-1FC2-666E-6389-A1C8E81C93E3}"/>
              </a:ext>
            </a:extLst>
          </p:cNvPr>
          <p:cNvPicPr>
            <a:picLocks noChangeAspect="1"/>
          </p:cNvPicPr>
          <p:nvPr/>
        </p:nvPicPr>
        <p:blipFill>
          <a:blip r:embed="rId6"/>
          <a:stretch>
            <a:fillRect/>
          </a:stretch>
        </p:blipFill>
        <p:spPr>
          <a:xfrm>
            <a:off x="2148035" y="4389462"/>
            <a:ext cx="2166748" cy="1610743"/>
          </a:xfrm>
          <a:prstGeom prst="rect">
            <a:avLst/>
          </a:prstGeom>
        </p:spPr>
      </p:pic>
      <p:pic>
        <p:nvPicPr>
          <p:cNvPr id="55" name="Picture 54">
            <a:extLst>
              <a:ext uri="{FF2B5EF4-FFF2-40B4-BE49-F238E27FC236}">
                <a16:creationId xmlns:a16="http://schemas.microsoft.com/office/drawing/2014/main" id="{9755DD85-0F26-DF56-D79B-EBF6D556910B}"/>
              </a:ext>
            </a:extLst>
          </p:cNvPr>
          <p:cNvPicPr>
            <a:picLocks noChangeAspect="1"/>
          </p:cNvPicPr>
          <p:nvPr/>
        </p:nvPicPr>
        <p:blipFill>
          <a:blip r:embed="rId7"/>
          <a:stretch>
            <a:fillRect/>
          </a:stretch>
        </p:blipFill>
        <p:spPr>
          <a:xfrm>
            <a:off x="5963711" y="4310189"/>
            <a:ext cx="2586038" cy="1734220"/>
          </a:xfrm>
          <a:prstGeom prst="rect">
            <a:avLst/>
          </a:prstGeom>
        </p:spPr>
      </p:pic>
      <p:pic>
        <p:nvPicPr>
          <p:cNvPr id="57" name="Picture 56">
            <a:extLst>
              <a:ext uri="{FF2B5EF4-FFF2-40B4-BE49-F238E27FC236}">
                <a16:creationId xmlns:a16="http://schemas.microsoft.com/office/drawing/2014/main" id="{6F20C51B-909E-9B21-C816-B83E7468E1A8}"/>
              </a:ext>
            </a:extLst>
          </p:cNvPr>
          <p:cNvPicPr>
            <a:picLocks noChangeAspect="1"/>
          </p:cNvPicPr>
          <p:nvPr/>
        </p:nvPicPr>
        <p:blipFill>
          <a:blip r:embed="rId8"/>
          <a:stretch>
            <a:fillRect/>
          </a:stretch>
        </p:blipFill>
        <p:spPr>
          <a:xfrm>
            <a:off x="10442823" y="4322014"/>
            <a:ext cx="2570055" cy="1843218"/>
          </a:xfrm>
          <a:prstGeom prst="rect">
            <a:avLst/>
          </a:prstGeom>
        </p:spPr>
      </p:pic>
    </p:spTree>
    <p:extLst>
      <p:ext uri="{BB962C8B-B14F-4D97-AF65-F5344CB8AC3E}">
        <p14:creationId xmlns:p14="http://schemas.microsoft.com/office/powerpoint/2010/main" val="36701842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8"/>
          <p:cNvGrpSpPr/>
          <p:nvPr/>
        </p:nvGrpSpPr>
        <p:grpSpPr>
          <a:xfrm>
            <a:off x="502052" y="893058"/>
            <a:ext cx="10659705" cy="1791381"/>
            <a:chOff x="-12699" y="-716610"/>
            <a:chExt cx="4541452" cy="5655934"/>
          </a:xfrm>
        </p:grpSpPr>
        <p:sp>
          <p:nvSpPr>
            <p:cNvPr id="9" name="Freeform 9"/>
            <p:cNvSpPr/>
            <p:nvPr/>
          </p:nvSpPr>
          <p:spPr>
            <a:xfrm>
              <a:off x="80010" y="80010"/>
              <a:ext cx="4436043" cy="4846614"/>
            </a:xfrm>
            <a:custGeom>
              <a:avLst/>
              <a:gdLst/>
              <a:ahLst/>
              <a:cxnLst/>
              <a:rect l="l" t="t" r="r" b="b"/>
              <a:pathLst>
                <a:path w="4436043" h="4846614">
                  <a:moveTo>
                    <a:pt x="0" y="4792004"/>
                  </a:moveTo>
                  <a:lnTo>
                    <a:pt x="0" y="4846614"/>
                  </a:lnTo>
                  <a:lnTo>
                    <a:pt x="4436043" y="4846614"/>
                  </a:lnTo>
                  <a:lnTo>
                    <a:pt x="4436043" y="0"/>
                  </a:lnTo>
                  <a:lnTo>
                    <a:pt x="4381434" y="0"/>
                  </a:lnTo>
                  <a:lnTo>
                    <a:pt x="4381434" y="4792004"/>
                  </a:lnTo>
                  <a:close/>
                </a:path>
              </a:pathLst>
            </a:custGeom>
            <a:solidFill>
              <a:srgbClr val="E3E5FF"/>
            </a:solidFill>
          </p:spPr>
        </p:sp>
        <p:sp>
          <p:nvSpPr>
            <p:cNvPr id="10" name="Freeform 10"/>
            <p:cNvSpPr/>
            <p:nvPr/>
          </p:nvSpPr>
          <p:spPr>
            <a:xfrm>
              <a:off x="67310" y="67310"/>
              <a:ext cx="4461443" cy="4872014"/>
            </a:xfrm>
            <a:custGeom>
              <a:avLst/>
              <a:gdLst/>
              <a:ahLst/>
              <a:cxnLst/>
              <a:rect l="l" t="t" r="r" b="b"/>
              <a:pathLst>
                <a:path w="4461443" h="4872014">
                  <a:moveTo>
                    <a:pt x="4394134" y="0"/>
                  </a:moveTo>
                  <a:lnTo>
                    <a:pt x="4394134" y="12700"/>
                  </a:lnTo>
                  <a:lnTo>
                    <a:pt x="4448743" y="12700"/>
                  </a:lnTo>
                  <a:lnTo>
                    <a:pt x="4448743" y="4859314"/>
                  </a:lnTo>
                  <a:lnTo>
                    <a:pt x="12700" y="4859314"/>
                  </a:lnTo>
                  <a:lnTo>
                    <a:pt x="12700" y="4804704"/>
                  </a:lnTo>
                  <a:lnTo>
                    <a:pt x="0" y="4804704"/>
                  </a:lnTo>
                  <a:lnTo>
                    <a:pt x="0" y="4872014"/>
                  </a:lnTo>
                  <a:lnTo>
                    <a:pt x="4461443" y="4872014"/>
                  </a:lnTo>
                  <a:lnTo>
                    <a:pt x="4461443" y="0"/>
                  </a:lnTo>
                  <a:close/>
                </a:path>
              </a:pathLst>
            </a:custGeom>
            <a:solidFill>
              <a:srgbClr val="000000"/>
            </a:solidFill>
          </p:spPr>
        </p:sp>
        <p:sp>
          <p:nvSpPr>
            <p:cNvPr id="11" name="Freeform 11"/>
            <p:cNvSpPr/>
            <p:nvPr/>
          </p:nvSpPr>
          <p:spPr>
            <a:xfrm>
              <a:off x="-12699" y="-716610"/>
              <a:ext cx="4436044" cy="4846613"/>
            </a:xfrm>
            <a:custGeom>
              <a:avLst/>
              <a:gdLst/>
              <a:ahLst/>
              <a:cxnLst/>
              <a:rect l="l" t="t" r="r" b="b"/>
              <a:pathLst>
                <a:path w="4436044" h="4846614">
                  <a:moveTo>
                    <a:pt x="0" y="0"/>
                  </a:moveTo>
                  <a:lnTo>
                    <a:pt x="4436044" y="0"/>
                  </a:lnTo>
                  <a:lnTo>
                    <a:pt x="4436044" y="4846614"/>
                  </a:lnTo>
                  <a:lnTo>
                    <a:pt x="0" y="4846614"/>
                  </a:lnTo>
                  <a:close/>
                </a:path>
              </a:pathLst>
            </a:custGeom>
            <a:solidFill>
              <a:srgbClr val="FFFFFF"/>
            </a:solidFill>
          </p:spPr>
        </p:sp>
        <p:sp>
          <p:nvSpPr>
            <p:cNvPr id="12" name="Freeform 12"/>
            <p:cNvSpPr/>
            <p:nvPr/>
          </p:nvSpPr>
          <p:spPr>
            <a:xfrm>
              <a:off x="0" y="0"/>
              <a:ext cx="4461444" cy="4872014"/>
            </a:xfrm>
            <a:custGeom>
              <a:avLst/>
              <a:gdLst/>
              <a:ahLst/>
              <a:cxnLst/>
              <a:rect l="l" t="t" r="r" b="b"/>
              <a:pathLst>
                <a:path w="4461444" h="4872014">
                  <a:moveTo>
                    <a:pt x="80010" y="4872014"/>
                  </a:moveTo>
                  <a:lnTo>
                    <a:pt x="4461444" y="4872014"/>
                  </a:lnTo>
                  <a:lnTo>
                    <a:pt x="4461444" y="80010"/>
                  </a:lnTo>
                  <a:lnTo>
                    <a:pt x="4461444" y="67310"/>
                  </a:lnTo>
                  <a:lnTo>
                    <a:pt x="4461444" y="0"/>
                  </a:lnTo>
                  <a:lnTo>
                    <a:pt x="0" y="0"/>
                  </a:lnTo>
                  <a:lnTo>
                    <a:pt x="0" y="4872014"/>
                  </a:lnTo>
                  <a:lnTo>
                    <a:pt x="67310" y="4872014"/>
                  </a:lnTo>
                  <a:lnTo>
                    <a:pt x="80010" y="4872014"/>
                  </a:lnTo>
                  <a:close/>
                  <a:moveTo>
                    <a:pt x="12700" y="12700"/>
                  </a:moveTo>
                  <a:lnTo>
                    <a:pt x="4448744" y="12700"/>
                  </a:lnTo>
                  <a:lnTo>
                    <a:pt x="4448744" y="4859314"/>
                  </a:lnTo>
                  <a:lnTo>
                    <a:pt x="12700" y="4859314"/>
                  </a:lnTo>
                  <a:lnTo>
                    <a:pt x="12700" y="12700"/>
                  </a:lnTo>
                  <a:close/>
                </a:path>
              </a:pathLst>
            </a:custGeom>
            <a:solidFill>
              <a:srgbClr val="000000"/>
            </a:solidFill>
          </p:spPr>
        </p:sp>
      </p:grpSp>
      <p:sp>
        <p:nvSpPr>
          <p:cNvPr id="15" name="TextBox 15"/>
          <p:cNvSpPr txBox="1"/>
          <p:nvPr/>
        </p:nvSpPr>
        <p:spPr>
          <a:xfrm>
            <a:off x="1327607" y="1113197"/>
            <a:ext cx="10471907" cy="944426"/>
          </a:xfrm>
          <a:prstGeom prst="rect">
            <a:avLst/>
          </a:prstGeom>
        </p:spPr>
        <p:txBody>
          <a:bodyPr wrap="square" lIns="0" tIns="0" rIns="0" bIns="0" rtlCol="0" anchor="t">
            <a:spAutoFit/>
          </a:bodyPr>
          <a:lstStyle/>
          <a:p>
            <a:pPr>
              <a:lnSpc>
                <a:spcPts val="7800"/>
              </a:lnSpc>
            </a:pPr>
            <a:r>
              <a:rPr lang="en-US" sz="5400" spc="325" dirty="0">
                <a:solidFill>
                  <a:srgbClr val="000000"/>
                </a:solidFill>
                <a:latin typeface="Times Neue Roman Bold"/>
              </a:rPr>
              <a:t>3. </a:t>
            </a:r>
            <a:r>
              <a:rPr lang="en-US" sz="5400" spc="325" dirty="0" err="1">
                <a:solidFill>
                  <a:srgbClr val="000000"/>
                </a:solidFill>
                <a:latin typeface="Times Neue Roman Bold"/>
              </a:rPr>
              <a:t>Phân</a:t>
            </a:r>
            <a:r>
              <a:rPr lang="en-US" sz="5400" spc="325" dirty="0">
                <a:solidFill>
                  <a:srgbClr val="000000"/>
                </a:solidFill>
                <a:latin typeface="Times Neue Roman Bold"/>
              </a:rPr>
              <a:t> chia </a:t>
            </a:r>
            <a:r>
              <a:rPr lang="en-US" sz="5400" spc="325" dirty="0" err="1">
                <a:solidFill>
                  <a:srgbClr val="000000"/>
                </a:solidFill>
                <a:latin typeface="Times Neue Roman Bold"/>
              </a:rPr>
              <a:t>công</a:t>
            </a:r>
            <a:r>
              <a:rPr lang="en-US" sz="5400" spc="325" dirty="0">
                <a:solidFill>
                  <a:srgbClr val="000000"/>
                </a:solidFill>
                <a:latin typeface="Times Neue Roman Bold"/>
              </a:rPr>
              <a:t> </a:t>
            </a:r>
            <a:r>
              <a:rPr lang="en-US" sz="5400" spc="325" dirty="0" err="1">
                <a:solidFill>
                  <a:srgbClr val="000000"/>
                </a:solidFill>
                <a:latin typeface="Times Neue Roman Bold"/>
              </a:rPr>
              <a:t>việc</a:t>
            </a:r>
            <a:r>
              <a:rPr lang="en-US" sz="5400" spc="325" dirty="0">
                <a:solidFill>
                  <a:srgbClr val="000000"/>
                </a:solidFill>
                <a:latin typeface="Times Neue Roman Bold"/>
              </a:rPr>
              <a:t> </a:t>
            </a:r>
          </a:p>
        </p:txBody>
      </p:sp>
      <p:sp>
        <p:nvSpPr>
          <p:cNvPr id="30" name="TextBox 30"/>
          <p:cNvSpPr txBox="1"/>
          <p:nvPr/>
        </p:nvSpPr>
        <p:spPr>
          <a:xfrm>
            <a:off x="13012878" y="600075"/>
            <a:ext cx="4600676" cy="428526"/>
          </a:xfrm>
          <a:prstGeom prst="rect">
            <a:avLst/>
          </a:prstGeom>
        </p:spPr>
        <p:txBody>
          <a:bodyPr lIns="0" tIns="0" rIns="0" bIns="0" rtlCol="0" anchor="t">
            <a:spAutoFit/>
          </a:bodyPr>
          <a:lstStyle/>
          <a:p>
            <a:pPr marL="0" lvl="0" indent="0" algn="r">
              <a:lnSpc>
                <a:spcPts val="3120"/>
              </a:lnSpc>
            </a:pPr>
            <a:r>
              <a:rPr lang="en-US" sz="2600">
                <a:solidFill>
                  <a:srgbClr val="000000"/>
                </a:solidFill>
                <a:latin typeface="Telegraf Bold"/>
              </a:rPr>
              <a:t> Thursday , January 5 ,2023</a:t>
            </a:r>
          </a:p>
        </p:txBody>
      </p:sp>
      <p:sp>
        <p:nvSpPr>
          <p:cNvPr id="31" name="TextBox 31"/>
          <p:cNvSpPr txBox="1"/>
          <p:nvPr/>
        </p:nvSpPr>
        <p:spPr>
          <a:xfrm>
            <a:off x="531859" y="552516"/>
            <a:ext cx="8612141" cy="1028634"/>
          </a:xfrm>
          <a:prstGeom prst="rect">
            <a:avLst/>
          </a:prstGeom>
        </p:spPr>
        <p:txBody>
          <a:bodyPr lIns="0" tIns="0" rIns="0" bIns="0" rtlCol="0" anchor="t">
            <a:spAutoFit/>
          </a:bodyPr>
          <a:lstStyle/>
          <a:p>
            <a:pPr>
              <a:lnSpc>
                <a:spcPts val="3959"/>
              </a:lnSpc>
            </a:pPr>
            <a:r>
              <a:rPr lang="en-US" sz="3299">
                <a:solidFill>
                  <a:srgbClr val="000000"/>
                </a:solidFill>
                <a:latin typeface="Telegraf Bold"/>
              </a:rPr>
              <a:t>HANOI UNIVERSITY OF INDUSTRY</a:t>
            </a:r>
          </a:p>
          <a:p>
            <a:pPr marL="0" lvl="0" indent="0">
              <a:lnSpc>
                <a:spcPts val="3959"/>
              </a:lnSpc>
            </a:pPr>
            <a:endParaRPr lang="en-US" sz="3299">
              <a:solidFill>
                <a:srgbClr val="000000"/>
              </a:solidFill>
              <a:latin typeface="Telegraf Bold"/>
            </a:endParaRPr>
          </a:p>
        </p:txBody>
      </p:sp>
      <p:graphicFrame>
        <p:nvGraphicFramePr>
          <p:cNvPr id="2" name="Table 2">
            <a:extLst>
              <a:ext uri="{FF2B5EF4-FFF2-40B4-BE49-F238E27FC236}">
                <a16:creationId xmlns:a16="http://schemas.microsoft.com/office/drawing/2014/main" id="{C41E0943-DDE2-D97B-828F-AA30D0E4754A}"/>
              </a:ext>
            </a:extLst>
          </p:cNvPr>
          <p:cNvGraphicFramePr>
            <a:graphicFrameLocks noGrp="1"/>
          </p:cNvGraphicFramePr>
          <p:nvPr>
            <p:extLst>
              <p:ext uri="{D42A27DB-BD31-4B8C-83A1-F6EECF244321}">
                <p14:modId xmlns:p14="http://schemas.microsoft.com/office/powerpoint/2010/main" val="778004535"/>
              </p:ext>
            </p:extLst>
          </p:nvPr>
        </p:nvGraphicFramePr>
        <p:xfrm>
          <a:off x="483806" y="2768648"/>
          <a:ext cx="17423193" cy="7404054"/>
        </p:xfrm>
        <a:graphic>
          <a:graphicData uri="http://schemas.openxmlformats.org/drawingml/2006/table">
            <a:tbl>
              <a:tblPr firstRow="1" bandRow="1">
                <a:tableStyleId>{5C22544A-7EE6-4342-B048-85BDC9FD1C3A}</a:tableStyleId>
              </a:tblPr>
              <a:tblGrid>
                <a:gridCol w="10234012">
                  <a:extLst>
                    <a:ext uri="{9D8B030D-6E8A-4147-A177-3AD203B41FA5}">
                      <a16:colId xmlns:a16="http://schemas.microsoft.com/office/drawing/2014/main" val="1237265007"/>
                    </a:ext>
                  </a:extLst>
                </a:gridCol>
                <a:gridCol w="7189181">
                  <a:extLst>
                    <a:ext uri="{9D8B030D-6E8A-4147-A177-3AD203B41FA5}">
                      <a16:colId xmlns:a16="http://schemas.microsoft.com/office/drawing/2014/main" val="2110767964"/>
                    </a:ext>
                  </a:extLst>
                </a:gridCol>
              </a:tblGrid>
              <a:tr h="1234009">
                <a:tc>
                  <a:txBody>
                    <a:bodyPr/>
                    <a:lstStyle/>
                    <a:p>
                      <a:r>
                        <a:rPr lang="en-US" sz="5400" b="1" dirty="0" err="1">
                          <a:solidFill>
                            <a:schemeClr val="tx1"/>
                          </a:solidFill>
                          <a:latin typeface="Times Neue Roman" panose="020B0604020202020204" charset="0"/>
                        </a:rPr>
                        <a:t>Nhiệm</a:t>
                      </a:r>
                      <a:r>
                        <a:rPr lang="en-US" sz="5400" b="1" dirty="0">
                          <a:solidFill>
                            <a:schemeClr val="tx1"/>
                          </a:solidFill>
                          <a:latin typeface="Times Neue Roman" panose="020B0604020202020204" charset="0"/>
                        </a:rPr>
                        <a:t> </a:t>
                      </a:r>
                      <a:r>
                        <a:rPr lang="en-US" sz="5400" b="1" dirty="0" err="1">
                          <a:solidFill>
                            <a:schemeClr val="tx1"/>
                          </a:solidFill>
                          <a:latin typeface="Times Neue Roman" panose="020B0604020202020204" charset="0"/>
                        </a:rPr>
                        <a:t>vụ</a:t>
                      </a:r>
                      <a:endParaRPr lang="en-US" sz="5400" b="1" dirty="0">
                        <a:solidFill>
                          <a:schemeClr val="tx1"/>
                        </a:solidFill>
                        <a:latin typeface="Times Neue Roman" panose="020B0604020202020204" charset="0"/>
                      </a:endParaRPr>
                    </a:p>
                  </a:txBody>
                  <a:tcPr/>
                </a:tc>
                <a:tc>
                  <a:txBody>
                    <a:bodyPr/>
                    <a:lstStyle/>
                    <a:p>
                      <a:r>
                        <a:rPr lang="en-US" sz="5400" b="1" dirty="0" err="1">
                          <a:solidFill>
                            <a:schemeClr val="tx1"/>
                          </a:solidFill>
                          <a:latin typeface="Times Neue Roman" panose="020B0604020202020204" charset="0"/>
                        </a:rPr>
                        <a:t>Người</a:t>
                      </a:r>
                      <a:r>
                        <a:rPr lang="en-US" sz="5400" b="1" dirty="0">
                          <a:solidFill>
                            <a:schemeClr val="tx1"/>
                          </a:solidFill>
                          <a:latin typeface="Times Neue Roman" panose="020B0604020202020204" charset="0"/>
                        </a:rPr>
                        <a:t> </a:t>
                      </a:r>
                      <a:r>
                        <a:rPr lang="en-US" sz="5400" b="1" dirty="0" err="1">
                          <a:solidFill>
                            <a:schemeClr val="tx1"/>
                          </a:solidFill>
                          <a:latin typeface="Times Neue Roman" panose="020B0604020202020204" charset="0"/>
                        </a:rPr>
                        <a:t>thực</a:t>
                      </a:r>
                      <a:r>
                        <a:rPr lang="en-US" sz="5400" b="1" dirty="0">
                          <a:solidFill>
                            <a:schemeClr val="tx1"/>
                          </a:solidFill>
                          <a:latin typeface="Times Neue Roman" panose="020B0604020202020204" charset="0"/>
                        </a:rPr>
                        <a:t> </a:t>
                      </a:r>
                      <a:r>
                        <a:rPr lang="en-US" sz="5400" b="1" dirty="0" err="1">
                          <a:solidFill>
                            <a:schemeClr val="tx1"/>
                          </a:solidFill>
                          <a:latin typeface="Times Neue Roman" panose="020B0604020202020204" charset="0"/>
                        </a:rPr>
                        <a:t>hiện</a:t>
                      </a:r>
                      <a:endParaRPr lang="en-US" sz="5400" b="1" dirty="0">
                        <a:solidFill>
                          <a:schemeClr val="tx1"/>
                        </a:solidFill>
                        <a:latin typeface="Times Neue Roman" panose="020B0604020202020204" charset="0"/>
                      </a:endParaRPr>
                    </a:p>
                  </a:txBody>
                  <a:tcPr/>
                </a:tc>
                <a:extLst>
                  <a:ext uri="{0D108BD9-81ED-4DB2-BD59-A6C34878D82A}">
                    <a16:rowId xmlns:a16="http://schemas.microsoft.com/office/drawing/2014/main" val="3660962340"/>
                  </a:ext>
                </a:extLst>
              </a:tr>
              <a:tr h="1234009">
                <a:tc>
                  <a:txBody>
                    <a:bodyPr/>
                    <a:lstStyle/>
                    <a:p>
                      <a:r>
                        <a:rPr lang="en-US" sz="3600" dirty="0" err="1">
                          <a:latin typeface="Times Neue Roman" panose="020B0604020202020204" charset="0"/>
                        </a:rPr>
                        <a:t>Lên</a:t>
                      </a:r>
                      <a:r>
                        <a:rPr lang="en-US" sz="3600" dirty="0">
                          <a:latin typeface="Times Neue Roman" panose="020B0604020202020204" charset="0"/>
                        </a:rPr>
                        <a:t> ý </a:t>
                      </a:r>
                      <a:r>
                        <a:rPr lang="en-US" sz="3600" dirty="0" err="1">
                          <a:latin typeface="Times Neue Roman" panose="020B0604020202020204" charset="0"/>
                        </a:rPr>
                        <a:t>tưởng</a:t>
                      </a:r>
                      <a:r>
                        <a:rPr lang="en-US" sz="3600" dirty="0">
                          <a:latin typeface="Times Neue Roman" panose="020B0604020202020204" charset="0"/>
                        </a:rPr>
                        <a:t> </a:t>
                      </a:r>
                      <a:r>
                        <a:rPr lang="en-US" sz="3600" dirty="0" err="1">
                          <a:latin typeface="Times Neue Roman" panose="020B0604020202020204" charset="0"/>
                        </a:rPr>
                        <a:t>và</a:t>
                      </a:r>
                      <a:r>
                        <a:rPr lang="en-US" sz="3600" dirty="0">
                          <a:latin typeface="Times Neue Roman" panose="020B0604020202020204" charset="0"/>
                        </a:rPr>
                        <a:t> </a:t>
                      </a:r>
                      <a:r>
                        <a:rPr lang="en-US" sz="3600" dirty="0" err="1">
                          <a:latin typeface="Times Neue Roman" panose="020B0604020202020204" charset="0"/>
                        </a:rPr>
                        <a:t>lựa</a:t>
                      </a:r>
                      <a:r>
                        <a:rPr lang="en-US" sz="3600" dirty="0">
                          <a:latin typeface="Times Neue Roman" panose="020B0604020202020204" charset="0"/>
                        </a:rPr>
                        <a:t> </a:t>
                      </a:r>
                      <a:r>
                        <a:rPr lang="en-US" sz="3600" dirty="0" err="1">
                          <a:latin typeface="Times Neue Roman" panose="020B0604020202020204" charset="0"/>
                        </a:rPr>
                        <a:t>chọn</a:t>
                      </a:r>
                      <a:r>
                        <a:rPr lang="en-US" sz="3600" dirty="0">
                          <a:latin typeface="Times Neue Roman" panose="020B0604020202020204" charset="0"/>
                        </a:rPr>
                        <a:t> </a:t>
                      </a:r>
                      <a:r>
                        <a:rPr lang="en-US" sz="3600" dirty="0" err="1">
                          <a:latin typeface="Times Neue Roman" panose="020B0604020202020204" charset="0"/>
                        </a:rPr>
                        <a:t>linh</a:t>
                      </a:r>
                      <a:r>
                        <a:rPr lang="en-US" sz="3600" dirty="0">
                          <a:latin typeface="Times Neue Roman" panose="020B0604020202020204" charset="0"/>
                        </a:rPr>
                        <a:t> </a:t>
                      </a:r>
                      <a:r>
                        <a:rPr lang="en-US" sz="3600" dirty="0" err="1">
                          <a:latin typeface="Times Neue Roman" panose="020B0604020202020204" charset="0"/>
                        </a:rPr>
                        <a:t>kiện</a:t>
                      </a:r>
                      <a:r>
                        <a:rPr lang="en-US" sz="3600" dirty="0">
                          <a:latin typeface="Times Neue Roman" panose="020B0604020202020204" charset="0"/>
                        </a:rPr>
                        <a:t> </a:t>
                      </a:r>
                    </a:p>
                  </a:txBody>
                  <a:tcPr/>
                </a:tc>
                <a:tc>
                  <a:txBody>
                    <a:bodyPr/>
                    <a:lstStyle/>
                    <a:p>
                      <a:r>
                        <a:rPr lang="en-US" sz="3600" dirty="0" err="1">
                          <a:latin typeface="Times Neue Roman" panose="020B0604020202020204" charset="0"/>
                        </a:rPr>
                        <a:t>Cả</a:t>
                      </a:r>
                      <a:r>
                        <a:rPr lang="en-US" sz="3600" dirty="0">
                          <a:latin typeface="Times Neue Roman" panose="020B0604020202020204" charset="0"/>
                        </a:rPr>
                        <a:t> </a:t>
                      </a:r>
                      <a:r>
                        <a:rPr lang="en-US" sz="3600" dirty="0" err="1">
                          <a:latin typeface="Times Neue Roman" panose="020B0604020202020204" charset="0"/>
                        </a:rPr>
                        <a:t>nhóm</a:t>
                      </a:r>
                      <a:r>
                        <a:rPr lang="en-US" sz="3600" dirty="0">
                          <a:latin typeface="Times Neue Roman" panose="020B0604020202020204" charset="0"/>
                        </a:rPr>
                        <a:t> </a:t>
                      </a:r>
                    </a:p>
                  </a:txBody>
                  <a:tcPr/>
                </a:tc>
                <a:extLst>
                  <a:ext uri="{0D108BD9-81ED-4DB2-BD59-A6C34878D82A}">
                    <a16:rowId xmlns:a16="http://schemas.microsoft.com/office/drawing/2014/main" val="1575714051"/>
                  </a:ext>
                </a:extLst>
              </a:tr>
              <a:tr h="1234009">
                <a:tc>
                  <a:txBody>
                    <a:bodyPr/>
                    <a:lstStyle/>
                    <a:p>
                      <a:r>
                        <a:rPr lang="en-US" sz="3600" dirty="0" err="1">
                          <a:latin typeface="Times Neue Roman" panose="020B0604020202020204" charset="0"/>
                        </a:rPr>
                        <a:t>Thiết</a:t>
                      </a:r>
                      <a:r>
                        <a:rPr lang="en-US" sz="3600" dirty="0">
                          <a:latin typeface="Times Neue Roman" panose="020B0604020202020204" charset="0"/>
                        </a:rPr>
                        <a:t> </a:t>
                      </a:r>
                      <a:r>
                        <a:rPr lang="en-US" sz="3600" dirty="0" err="1">
                          <a:latin typeface="Times Neue Roman" panose="020B0604020202020204" charset="0"/>
                        </a:rPr>
                        <a:t>kế</a:t>
                      </a:r>
                      <a:r>
                        <a:rPr lang="en-US" sz="3600" dirty="0">
                          <a:latin typeface="Times Neue Roman" panose="020B0604020202020204" charset="0"/>
                        </a:rPr>
                        <a:t> </a:t>
                      </a:r>
                      <a:r>
                        <a:rPr lang="en-US" sz="3600" dirty="0" err="1">
                          <a:latin typeface="Times Neue Roman" panose="020B0604020202020204" charset="0"/>
                        </a:rPr>
                        <a:t>mạch</a:t>
                      </a:r>
                      <a:r>
                        <a:rPr lang="en-US" sz="3600" dirty="0">
                          <a:latin typeface="Times Neue Roman" panose="020B0604020202020204" charset="0"/>
                        </a:rPr>
                        <a:t> </a:t>
                      </a:r>
                      <a:r>
                        <a:rPr lang="en-US" sz="3600" dirty="0" err="1">
                          <a:latin typeface="Times Neue Roman" panose="020B0604020202020204" charset="0"/>
                        </a:rPr>
                        <a:t>nguyên</a:t>
                      </a:r>
                      <a:r>
                        <a:rPr lang="en-US" sz="3600" dirty="0">
                          <a:latin typeface="Times Neue Roman" panose="020B0604020202020204" charset="0"/>
                        </a:rPr>
                        <a:t> </a:t>
                      </a:r>
                      <a:r>
                        <a:rPr lang="en-US" sz="3600" dirty="0" err="1">
                          <a:latin typeface="Times Neue Roman" panose="020B0604020202020204" charset="0"/>
                        </a:rPr>
                        <a:t>lý</a:t>
                      </a:r>
                      <a:r>
                        <a:rPr lang="en-US" sz="3600" dirty="0">
                          <a:latin typeface="Times Neue Roman" panose="020B0604020202020204" charset="0"/>
                        </a:rPr>
                        <a:t> </a:t>
                      </a:r>
                      <a:r>
                        <a:rPr lang="en-US" sz="3600" dirty="0" err="1">
                          <a:latin typeface="Times Neue Roman" panose="020B0604020202020204" charset="0"/>
                        </a:rPr>
                        <a:t>và</a:t>
                      </a:r>
                      <a:r>
                        <a:rPr lang="en-US" sz="3600" dirty="0">
                          <a:latin typeface="Times Neue Roman" panose="020B0604020202020204" charset="0"/>
                        </a:rPr>
                        <a:t> PCB</a:t>
                      </a:r>
                    </a:p>
                  </a:txBody>
                  <a:tcPr/>
                </a:tc>
                <a:tc>
                  <a:txBody>
                    <a:bodyPr/>
                    <a:lstStyle/>
                    <a:p>
                      <a:r>
                        <a:rPr lang="en-US" sz="3600" dirty="0">
                          <a:latin typeface="Times Neue Roman" panose="020B0604020202020204" charset="0"/>
                        </a:rPr>
                        <a:t>Chu </a:t>
                      </a:r>
                      <a:r>
                        <a:rPr lang="en-US" sz="3600" dirty="0" err="1">
                          <a:latin typeface="Times Neue Roman" panose="020B0604020202020204" charset="0"/>
                        </a:rPr>
                        <a:t>Tiến</a:t>
                      </a:r>
                      <a:r>
                        <a:rPr lang="en-US" sz="3600" dirty="0">
                          <a:latin typeface="Times Neue Roman" panose="020B0604020202020204" charset="0"/>
                        </a:rPr>
                        <a:t> </a:t>
                      </a:r>
                      <a:r>
                        <a:rPr lang="en-US" sz="3600" dirty="0" err="1">
                          <a:latin typeface="Times Neue Roman" panose="020B0604020202020204" charset="0"/>
                        </a:rPr>
                        <a:t>Cường</a:t>
                      </a:r>
                      <a:r>
                        <a:rPr lang="en-US" sz="3600" dirty="0">
                          <a:latin typeface="Times Neue Roman" panose="020B0604020202020204" charset="0"/>
                        </a:rPr>
                        <a:t> </a:t>
                      </a:r>
                    </a:p>
                  </a:txBody>
                  <a:tcPr/>
                </a:tc>
                <a:extLst>
                  <a:ext uri="{0D108BD9-81ED-4DB2-BD59-A6C34878D82A}">
                    <a16:rowId xmlns:a16="http://schemas.microsoft.com/office/drawing/2014/main" val="2312954313"/>
                  </a:ext>
                </a:extLst>
              </a:tr>
              <a:tr h="1234009">
                <a:tc>
                  <a:txBody>
                    <a:bodyPr/>
                    <a:lstStyle/>
                    <a:p>
                      <a:r>
                        <a:rPr lang="en-US" sz="3600" dirty="0" err="1">
                          <a:latin typeface="Times Neue Roman" panose="020B0604020202020204" charset="0"/>
                        </a:rPr>
                        <a:t>Viết</a:t>
                      </a:r>
                      <a:r>
                        <a:rPr lang="en-US" sz="3600" dirty="0">
                          <a:latin typeface="Times Neue Roman" panose="020B0604020202020204" charset="0"/>
                        </a:rPr>
                        <a:t> </a:t>
                      </a:r>
                      <a:r>
                        <a:rPr lang="en-US" sz="3600" dirty="0" err="1">
                          <a:latin typeface="Times Neue Roman" panose="020B0604020202020204" charset="0"/>
                        </a:rPr>
                        <a:t>chương</a:t>
                      </a:r>
                      <a:r>
                        <a:rPr lang="en-US" sz="3600" dirty="0">
                          <a:latin typeface="Times Neue Roman" panose="020B0604020202020204" charset="0"/>
                        </a:rPr>
                        <a:t> </a:t>
                      </a:r>
                      <a:r>
                        <a:rPr lang="en-US" sz="3600" dirty="0" err="1">
                          <a:latin typeface="Times Neue Roman" panose="020B0604020202020204" charset="0"/>
                        </a:rPr>
                        <a:t>trình</a:t>
                      </a:r>
                      <a:r>
                        <a:rPr lang="en-US" sz="3600" dirty="0">
                          <a:latin typeface="Times Neue Roman" panose="020B0604020202020204" charset="0"/>
                        </a:rPr>
                        <a:t> </a:t>
                      </a:r>
                      <a:r>
                        <a:rPr lang="en-US" sz="3600" dirty="0" err="1">
                          <a:latin typeface="Times Neue Roman" panose="020B0604020202020204" charset="0"/>
                        </a:rPr>
                        <a:t>điều</a:t>
                      </a:r>
                      <a:r>
                        <a:rPr lang="en-US" sz="3600" dirty="0">
                          <a:latin typeface="Times Neue Roman" panose="020B0604020202020204" charset="0"/>
                        </a:rPr>
                        <a:t> </a:t>
                      </a:r>
                      <a:r>
                        <a:rPr lang="en-US" sz="3600" dirty="0" err="1">
                          <a:latin typeface="Times Neue Roman" panose="020B0604020202020204" charset="0"/>
                        </a:rPr>
                        <a:t>khiển</a:t>
                      </a:r>
                      <a:endParaRPr lang="en-US" sz="3600" dirty="0">
                        <a:latin typeface="Times Neue Roman" panose="020B0604020202020204" charset="0"/>
                      </a:endParaRPr>
                    </a:p>
                  </a:txBody>
                  <a:tcPr/>
                </a:tc>
                <a:tc>
                  <a:txBody>
                    <a:bodyPr/>
                    <a:lstStyle/>
                    <a:p>
                      <a:r>
                        <a:rPr lang="en-US" sz="3600" dirty="0" err="1">
                          <a:latin typeface="Times Neue Roman" panose="020B0604020202020204" charset="0"/>
                        </a:rPr>
                        <a:t>Trần</a:t>
                      </a:r>
                      <a:r>
                        <a:rPr lang="en-US" sz="3600" dirty="0">
                          <a:latin typeface="Times Neue Roman" panose="020B0604020202020204" charset="0"/>
                        </a:rPr>
                        <a:t> Thành </a:t>
                      </a:r>
                      <a:r>
                        <a:rPr lang="en-US" sz="3600" dirty="0" err="1">
                          <a:latin typeface="Times Neue Roman" panose="020B0604020202020204" charset="0"/>
                        </a:rPr>
                        <a:t>Đạt</a:t>
                      </a:r>
                      <a:endParaRPr lang="en-US" sz="3600" dirty="0">
                        <a:latin typeface="Times Neue Roman" panose="020B0604020202020204" charset="0"/>
                      </a:endParaRPr>
                    </a:p>
                  </a:txBody>
                  <a:tcPr/>
                </a:tc>
                <a:extLst>
                  <a:ext uri="{0D108BD9-81ED-4DB2-BD59-A6C34878D82A}">
                    <a16:rowId xmlns:a16="http://schemas.microsoft.com/office/drawing/2014/main" val="994652722"/>
                  </a:ext>
                </a:extLst>
              </a:tr>
              <a:tr h="1234009">
                <a:tc>
                  <a:txBody>
                    <a:bodyPr/>
                    <a:lstStyle/>
                    <a:p>
                      <a:r>
                        <a:rPr lang="en-US" sz="3600" dirty="0" err="1">
                          <a:latin typeface="Times Neue Roman" panose="020B0604020202020204" charset="0"/>
                        </a:rPr>
                        <a:t>Mô</a:t>
                      </a:r>
                      <a:r>
                        <a:rPr lang="en-US" sz="3600" dirty="0">
                          <a:latin typeface="Times Neue Roman" panose="020B0604020202020204" charset="0"/>
                        </a:rPr>
                        <a:t> </a:t>
                      </a:r>
                      <a:r>
                        <a:rPr lang="en-US" sz="3600" dirty="0" err="1">
                          <a:latin typeface="Times Neue Roman" panose="020B0604020202020204" charset="0"/>
                        </a:rPr>
                        <a:t>phỏng</a:t>
                      </a:r>
                      <a:r>
                        <a:rPr lang="en-US" sz="3600" dirty="0">
                          <a:latin typeface="Times Neue Roman" panose="020B0604020202020204" charset="0"/>
                        </a:rPr>
                        <a:t> </a:t>
                      </a:r>
                      <a:r>
                        <a:rPr lang="en-US" sz="3600" dirty="0" err="1">
                          <a:latin typeface="Times Neue Roman" panose="020B0604020202020204" charset="0"/>
                        </a:rPr>
                        <a:t>và</a:t>
                      </a:r>
                      <a:r>
                        <a:rPr lang="en-US" sz="3600" dirty="0">
                          <a:latin typeface="Times Neue Roman" panose="020B0604020202020204" charset="0"/>
                        </a:rPr>
                        <a:t> </a:t>
                      </a:r>
                      <a:r>
                        <a:rPr lang="en-US" sz="3600" dirty="0" err="1">
                          <a:latin typeface="Times Neue Roman" panose="020B0604020202020204" charset="0"/>
                        </a:rPr>
                        <a:t>chạy</a:t>
                      </a:r>
                      <a:r>
                        <a:rPr lang="en-US" sz="3600" dirty="0">
                          <a:latin typeface="Times Neue Roman" panose="020B0604020202020204" charset="0"/>
                        </a:rPr>
                        <a:t> </a:t>
                      </a:r>
                      <a:r>
                        <a:rPr lang="en-US" sz="3600" dirty="0" err="1">
                          <a:latin typeface="Times Neue Roman" panose="020B0604020202020204" charset="0"/>
                        </a:rPr>
                        <a:t>thử</a:t>
                      </a:r>
                      <a:r>
                        <a:rPr lang="en-US" sz="3600" dirty="0">
                          <a:latin typeface="Times Neue Roman" panose="020B0604020202020204" charset="0"/>
                        </a:rPr>
                        <a:t> </a:t>
                      </a:r>
                      <a:r>
                        <a:rPr lang="en-US" sz="3600" dirty="0" err="1">
                          <a:latin typeface="Times Neue Roman" panose="020B0604020202020204" charset="0"/>
                        </a:rPr>
                        <a:t>nghiệm</a:t>
                      </a:r>
                      <a:endParaRPr lang="en-US" sz="3600" dirty="0">
                        <a:latin typeface="Times Neue Roman" panose="020B0604020202020204" charset="0"/>
                      </a:endParaRPr>
                    </a:p>
                  </a:txBody>
                  <a:tcPr/>
                </a:tc>
                <a:tc>
                  <a:txBody>
                    <a:bodyPr/>
                    <a:lstStyle/>
                    <a:p>
                      <a:r>
                        <a:rPr lang="en-US" sz="3600" dirty="0" err="1">
                          <a:latin typeface="Times Neue Roman" panose="020B0604020202020204" charset="0"/>
                        </a:rPr>
                        <a:t>Cả</a:t>
                      </a:r>
                      <a:r>
                        <a:rPr lang="en-US" sz="3600" dirty="0">
                          <a:latin typeface="Times Neue Roman" panose="020B0604020202020204" charset="0"/>
                        </a:rPr>
                        <a:t> </a:t>
                      </a:r>
                      <a:r>
                        <a:rPr lang="en-US" sz="3600" dirty="0" err="1">
                          <a:latin typeface="Times Neue Roman" panose="020B0604020202020204" charset="0"/>
                        </a:rPr>
                        <a:t>nhóm</a:t>
                      </a:r>
                      <a:r>
                        <a:rPr lang="en-US" sz="3600" dirty="0">
                          <a:latin typeface="Times Neue Roman" panose="020B0604020202020204" charset="0"/>
                        </a:rPr>
                        <a:t> </a:t>
                      </a:r>
                    </a:p>
                  </a:txBody>
                  <a:tcPr/>
                </a:tc>
                <a:extLst>
                  <a:ext uri="{0D108BD9-81ED-4DB2-BD59-A6C34878D82A}">
                    <a16:rowId xmlns:a16="http://schemas.microsoft.com/office/drawing/2014/main" val="1966081134"/>
                  </a:ext>
                </a:extLst>
              </a:tr>
              <a:tr h="1234009">
                <a:tc>
                  <a:txBody>
                    <a:bodyPr/>
                    <a:lstStyle/>
                    <a:p>
                      <a:r>
                        <a:rPr lang="en-US" sz="3600" dirty="0" err="1">
                          <a:latin typeface="Times Neue Roman" panose="020B0604020202020204" charset="0"/>
                        </a:rPr>
                        <a:t>Mô</a:t>
                      </a:r>
                      <a:r>
                        <a:rPr lang="en-US" sz="3600" dirty="0">
                          <a:latin typeface="Times Neue Roman" panose="020B0604020202020204" charset="0"/>
                        </a:rPr>
                        <a:t> </a:t>
                      </a:r>
                      <a:r>
                        <a:rPr lang="en-US" sz="3600" dirty="0" err="1">
                          <a:latin typeface="Times Neue Roman" panose="020B0604020202020204" charset="0"/>
                        </a:rPr>
                        <a:t>hình</a:t>
                      </a:r>
                      <a:r>
                        <a:rPr lang="en-US" sz="3600" dirty="0">
                          <a:latin typeface="Times Neue Roman" panose="020B0604020202020204" charset="0"/>
                        </a:rPr>
                        <a:t> </a:t>
                      </a:r>
                      <a:r>
                        <a:rPr lang="en-US" sz="3600" dirty="0" err="1">
                          <a:latin typeface="Times Neue Roman" panose="020B0604020202020204" charset="0"/>
                        </a:rPr>
                        <a:t>và</a:t>
                      </a:r>
                      <a:r>
                        <a:rPr lang="en-US" sz="3600" dirty="0">
                          <a:latin typeface="Times Neue Roman" panose="020B0604020202020204" charset="0"/>
                        </a:rPr>
                        <a:t> </a:t>
                      </a:r>
                      <a:r>
                        <a:rPr lang="en-US" sz="3600" dirty="0" err="1">
                          <a:latin typeface="Times Neue Roman" panose="020B0604020202020204" charset="0"/>
                        </a:rPr>
                        <a:t>hoàn</a:t>
                      </a:r>
                      <a:r>
                        <a:rPr lang="en-US" sz="3600" dirty="0">
                          <a:latin typeface="Times Neue Roman" panose="020B0604020202020204" charset="0"/>
                        </a:rPr>
                        <a:t> </a:t>
                      </a:r>
                      <a:r>
                        <a:rPr lang="en-US" sz="3600" dirty="0" err="1">
                          <a:latin typeface="Times Neue Roman" panose="020B0604020202020204" charset="0"/>
                        </a:rPr>
                        <a:t>thiện</a:t>
                      </a:r>
                      <a:r>
                        <a:rPr lang="en-US" sz="3600" dirty="0">
                          <a:latin typeface="Times Neue Roman" panose="020B0604020202020204" charset="0"/>
                        </a:rPr>
                        <a:t> </a:t>
                      </a:r>
                      <a:r>
                        <a:rPr lang="en-US" sz="3600" dirty="0" err="1">
                          <a:latin typeface="Times Neue Roman" panose="020B0604020202020204" charset="0"/>
                        </a:rPr>
                        <a:t>báo</a:t>
                      </a:r>
                      <a:r>
                        <a:rPr lang="en-US" sz="3600" dirty="0">
                          <a:latin typeface="Times Neue Roman" panose="020B0604020202020204" charset="0"/>
                        </a:rPr>
                        <a:t> </a:t>
                      </a:r>
                      <a:r>
                        <a:rPr lang="en-US" sz="3600" dirty="0" err="1">
                          <a:latin typeface="Times Neue Roman" panose="020B0604020202020204" charset="0"/>
                        </a:rPr>
                        <a:t>cáo</a:t>
                      </a:r>
                      <a:r>
                        <a:rPr lang="en-US" sz="3600" dirty="0">
                          <a:latin typeface="Times Neue Roman" panose="020B0604020202020204" charset="0"/>
                        </a:rPr>
                        <a:t> </a:t>
                      </a:r>
                    </a:p>
                  </a:txBody>
                  <a:tcPr/>
                </a:tc>
                <a:tc>
                  <a:txBody>
                    <a:bodyPr/>
                    <a:lstStyle/>
                    <a:p>
                      <a:r>
                        <a:rPr lang="en-US" sz="3600" dirty="0">
                          <a:latin typeface="Times Neue Roman" panose="020B0604020202020204" charset="0"/>
                        </a:rPr>
                        <a:t>Bùi </a:t>
                      </a:r>
                      <a:r>
                        <a:rPr lang="en-US" sz="3600" dirty="0" err="1">
                          <a:latin typeface="Times Neue Roman" panose="020B0604020202020204" charset="0"/>
                        </a:rPr>
                        <a:t>Thị</a:t>
                      </a:r>
                      <a:r>
                        <a:rPr lang="en-US" sz="3600" dirty="0">
                          <a:latin typeface="Times Neue Roman" panose="020B0604020202020204" charset="0"/>
                        </a:rPr>
                        <a:t> </a:t>
                      </a:r>
                      <a:r>
                        <a:rPr lang="en-US" sz="3600" dirty="0" err="1">
                          <a:latin typeface="Times Neue Roman" panose="020B0604020202020204" charset="0"/>
                        </a:rPr>
                        <a:t>Huyền</a:t>
                      </a:r>
                      <a:r>
                        <a:rPr lang="en-US" sz="3600" dirty="0">
                          <a:latin typeface="Times Neue Roman" panose="020B0604020202020204" charset="0"/>
                        </a:rPr>
                        <a:t> </a:t>
                      </a:r>
                      <a:r>
                        <a:rPr lang="en-US" sz="3600" dirty="0" err="1">
                          <a:latin typeface="Times Neue Roman" panose="020B0604020202020204" charset="0"/>
                        </a:rPr>
                        <a:t>Diệu</a:t>
                      </a:r>
                      <a:endParaRPr lang="en-US" sz="3600" dirty="0">
                        <a:latin typeface="Times Neue Roman" panose="020B0604020202020204" charset="0"/>
                      </a:endParaRPr>
                    </a:p>
                    <a:p>
                      <a:r>
                        <a:rPr lang="en-US" sz="3600" dirty="0" err="1">
                          <a:latin typeface="Times Neue Roman" panose="020B0604020202020204" charset="0"/>
                        </a:rPr>
                        <a:t>Vương</a:t>
                      </a:r>
                      <a:r>
                        <a:rPr lang="en-US" sz="3600" dirty="0">
                          <a:latin typeface="Times Neue Roman" panose="020B0604020202020204" charset="0"/>
                        </a:rPr>
                        <a:t> </a:t>
                      </a:r>
                      <a:r>
                        <a:rPr lang="en-US" sz="3600" dirty="0" err="1">
                          <a:latin typeface="Times Neue Roman" panose="020B0604020202020204" charset="0"/>
                        </a:rPr>
                        <a:t>Thị</a:t>
                      </a:r>
                      <a:r>
                        <a:rPr lang="en-US" sz="3600" dirty="0">
                          <a:latin typeface="Times Neue Roman" panose="020B0604020202020204" charset="0"/>
                        </a:rPr>
                        <a:t> </a:t>
                      </a:r>
                      <a:r>
                        <a:rPr lang="en-US" sz="3600" dirty="0" err="1">
                          <a:latin typeface="Times Neue Roman" panose="020B0604020202020204" charset="0"/>
                        </a:rPr>
                        <a:t>Yến</a:t>
                      </a:r>
                      <a:r>
                        <a:rPr lang="en-US" sz="3600" dirty="0">
                          <a:latin typeface="Times Neue Roman" panose="020B0604020202020204" charset="0"/>
                        </a:rPr>
                        <a:t> </a:t>
                      </a:r>
                    </a:p>
                  </a:txBody>
                  <a:tcPr/>
                </a:tc>
                <a:extLst>
                  <a:ext uri="{0D108BD9-81ED-4DB2-BD59-A6C34878D82A}">
                    <a16:rowId xmlns:a16="http://schemas.microsoft.com/office/drawing/2014/main" val="1132864019"/>
                  </a:ext>
                </a:extLst>
              </a:tr>
            </a:tbl>
          </a:graphicData>
        </a:graphic>
      </p:graphicFrame>
    </p:spTree>
    <p:extLst>
      <p:ext uri="{BB962C8B-B14F-4D97-AF65-F5344CB8AC3E}">
        <p14:creationId xmlns:p14="http://schemas.microsoft.com/office/powerpoint/2010/main" val="39077597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8"/>
          <p:cNvGrpSpPr/>
          <p:nvPr/>
        </p:nvGrpSpPr>
        <p:grpSpPr>
          <a:xfrm>
            <a:off x="502052" y="893058"/>
            <a:ext cx="10659705" cy="1791381"/>
            <a:chOff x="-12699" y="-716610"/>
            <a:chExt cx="4541452" cy="5655934"/>
          </a:xfrm>
        </p:grpSpPr>
        <p:sp>
          <p:nvSpPr>
            <p:cNvPr id="9" name="Freeform 9"/>
            <p:cNvSpPr/>
            <p:nvPr/>
          </p:nvSpPr>
          <p:spPr>
            <a:xfrm>
              <a:off x="80010" y="80010"/>
              <a:ext cx="4436043" cy="4846614"/>
            </a:xfrm>
            <a:custGeom>
              <a:avLst/>
              <a:gdLst/>
              <a:ahLst/>
              <a:cxnLst/>
              <a:rect l="l" t="t" r="r" b="b"/>
              <a:pathLst>
                <a:path w="4436043" h="4846614">
                  <a:moveTo>
                    <a:pt x="0" y="4792004"/>
                  </a:moveTo>
                  <a:lnTo>
                    <a:pt x="0" y="4846614"/>
                  </a:lnTo>
                  <a:lnTo>
                    <a:pt x="4436043" y="4846614"/>
                  </a:lnTo>
                  <a:lnTo>
                    <a:pt x="4436043" y="0"/>
                  </a:lnTo>
                  <a:lnTo>
                    <a:pt x="4381434" y="0"/>
                  </a:lnTo>
                  <a:lnTo>
                    <a:pt x="4381434" y="4792004"/>
                  </a:lnTo>
                  <a:close/>
                </a:path>
              </a:pathLst>
            </a:custGeom>
            <a:solidFill>
              <a:srgbClr val="E3E5FF"/>
            </a:solidFill>
          </p:spPr>
        </p:sp>
        <p:sp>
          <p:nvSpPr>
            <p:cNvPr id="10" name="Freeform 10"/>
            <p:cNvSpPr/>
            <p:nvPr/>
          </p:nvSpPr>
          <p:spPr>
            <a:xfrm>
              <a:off x="67310" y="67310"/>
              <a:ext cx="4461443" cy="4872014"/>
            </a:xfrm>
            <a:custGeom>
              <a:avLst/>
              <a:gdLst/>
              <a:ahLst/>
              <a:cxnLst/>
              <a:rect l="l" t="t" r="r" b="b"/>
              <a:pathLst>
                <a:path w="4461443" h="4872014">
                  <a:moveTo>
                    <a:pt x="4394134" y="0"/>
                  </a:moveTo>
                  <a:lnTo>
                    <a:pt x="4394134" y="12700"/>
                  </a:lnTo>
                  <a:lnTo>
                    <a:pt x="4448743" y="12700"/>
                  </a:lnTo>
                  <a:lnTo>
                    <a:pt x="4448743" y="4859314"/>
                  </a:lnTo>
                  <a:lnTo>
                    <a:pt x="12700" y="4859314"/>
                  </a:lnTo>
                  <a:lnTo>
                    <a:pt x="12700" y="4804704"/>
                  </a:lnTo>
                  <a:lnTo>
                    <a:pt x="0" y="4804704"/>
                  </a:lnTo>
                  <a:lnTo>
                    <a:pt x="0" y="4872014"/>
                  </a:lnTo>
                  <a:lnTo>
                    <a:pt x="4461443" y="4872014"/>
                  </a:lnTo>
                  <a:lnTo>
                    <a:pt x="4461443" y="0"/>
                  </a:lnTo>
                  <a:close/>
                </a:path>
              </a:pathLst>
            </a:custGeom>
            <a:solidFill>
              <a:srgbClr val="000000"/>
            </a:solidFill>
          </p:spPr>
        </p:sp>
        <p:sp>
          <p:nvSpPr>
            <p:cNvPr id="11" name="Freeform 11"/>
            <p:cNvSpPr/>
            <p:nvPr/>
          </p:nvSpPr>
          <p:spPr>
            <a:xfrm>
              <a:off x="-12699" y="-716610"/>
              <a:ext cx="4436044" cy="4846613"/>
            </a:xfrm>
            <a:custGeom>
              <a:avLst/>
              <a:gdLst/>
              <a:ahLst/>
              <a:cxnLst/>
              <a:rect l="l" t="t" r="r" b="b"/>
              <a:pathLst>
                <a:path w="4436044" h="4846614">
                  <a:moveTo>
                    <a:pt x="0" y="0"/>
                  </a:moveTo>
                  <a:lnTo>
                    <a:pt x="4436044" y="0"/>
                  </a:lnTo>
                  <a:lnTo>
                    <a:pt x="4436044" y="4846614"/>
                  </a:lnTo>
                  <a:lnTo>
                    <a:pt x="0" y="4846614"/>
                  </a:lnTo>
                  <a:close/>
                </a:path>
              </a:pathLst>
            </a:custGeom>
            <a:solidFill>
              <a:srgbClr val="FFFFFF"/>
            </a:solidFill>
          </p:spPr>
        </p:sp>
        <p:sp>
          <p:nvSpPr>
            <p:cNvPr id="12" name="Freeform 12"/>
            <p:cNvSpPr/>
            <p:nvPr/>
          </p:nvSpPr>
          <p:spPr>
            <a:xfrm>
              <a:off x="0" y="0"/>
              <a:ext cx="4461444" cy="4872014"/>
            </a:xfrm>
            <a:custGeom>
              <a:avLst/>
              <a:gdLst/>
              <a:ahLst/>
              <a:cxnLst/>
              <a:rect l="l" t="t" r="r" b="b"/>
              <a:pathLst>
                <a:path w="4461444" h="4872014">
                  <a:moveTo>
                    <a:pt x="80010" y="4872014"/>
                  </a:moveTo>
                  <a:lnTo>
                    <a:pt x="4461444" y="4872014"/>
                  </a:lnTo>
                  <a:lnTo>
                    <a:pt x="4461444" y="80010"/>
                  </a:lnTo>
                  <a:lnTo>
                    <a:pt x="4461444" y="67310"/>
                  </a:lnTo>
                  <a:lnTo>
                    <a:pt x="4461444" y="0"/>
                  </a:lnTo>
                  <a:lnTo>
                    <a:pt x="0" y="0"/>
                  </a:lnTo>
                  <a:lnTo>
                    <a:pt x="0" y="4872014"/>
                  </a:lnTo>
                  <a:lnTo>
                    <a:pt x="67310" y="4872014"/>
                  </a:lnTo>
                  <a:lnTo>
                    <a:pt x="80010" y="4872014"/>
                  </a:lnTo>
                  <a:close/>
                  <a:moveTo>
                    <a:pt x="12700" y="12700"/>
                  </a:moveTo>
                  <a:lnTo>
                    <a:pt x="4448744" y="12700"/>
                  </a:lnTo>
                  <a:lnTo>
                    <a:pt x="4448744" y="4859314"/>
                  </a:lnTo>
                  <a:lnTo>
                    <a:pt x="12700" y="4859314"/>
                  </a:lnTo>
                  <a:lnTo>
                    <a:pt x="12700" y="12700"/>
                  </a:lnTo>
                  <a:close/>
                </a:path>
              </a:pathLst>
            </a:custGeom>
            <a:solidFill>
              <a:srgbClr val="000000"/>
            </a:solidFill>
          </p:spPr>
        </p:sp>
      </p:grpSp>
      <p:sp>
        <p:nvSpPr>
          <p:cNvPr id="15" name="TextBox 15"/>
          <p:cNvSpPr txBox="1"/>
          <p:nvPr/>
        </p:nvSpPr>
        <p:spPr>
          <a:xfrm>
            <a:off x="1066800" y="1307325"/>
            <a:ext cx="10471907" cy="944426"/>
          </a:xfrm>
          <a:prstGeom prst="rect">
            <a:avLst/>
          </a:prstGeom>
        </p:spPr>
        <p:txBody>
          <a:bodyPr wrap="square" lIns="0" tIns="0" rIns="0" bIns="0" rtlCol="0" anchor="t">
            <a:spAutoFit/>
          </a:bodyPr>
          <a:lstStyle/>
          <a:p>
            <a:pPr>
              <a:lnSpc>
                <a:spcPts val="7800"/>
              </a:lnSpc>
            </a:pPr>
            <a:r>
              <a:rPr lang="en-US" sz="5400" spc="325" dirty="0">
                <a:solidFill>
                  <a:srgbClr val="000000"/>
                </a:solidFill>
                <a:latin typeface="Times Neue Roman Bold"/>
              </a:rPr>
              <a:t>4. </a:t>
            </a:r>
            <a:r>
              <a:rPr lang="en-US" sz="5400" spc="325" dirty="0" err="1">
                <a:solidFill>
                  <a:srgbClr val="000000"/>
                </a:solidFill>
                <a:latin typeface="Times Neue Roman Bold"/>
              </a:rPr>
              <a:t>Tiến</a:t>
            </a:r>
            <a:r>
              <a:rPr lang="en-US" sz="5400" spc="325" dirty="0">
                <a:solidFill>
                  <a:srgbClr val="000000"/>
                </a:solidFill>
                <a:latin typeface="Times Neue Roman Bold"/>
              </a:rPr>
              <a:t> </a:t>
            </a:r>
            <a:r>
              <a:rPr lang="en-US" sz="5400" spc="325" dirty="0" err="1">
                <a:solidFill>
                  <a:srgbClr val="000000"/>
                </a:solidFill>
                <a:latin typeface="Times Neue Roman Bold"/>
              </a:rPr>
              <a:t>độ</a:t>
            </a:r>
            <a:r>
              <a:rPr lang="en-US" sz="5400" spc="325" dirty="0">
                <a:solidFill>
                  <a:srgbClr val="000000"/>
                </a:solidFill>
                <a:latin typeface="Times Neue Roman Bold"/>
              </a:rPr>
              <a:t> </a:t>
            </a:r>
            <a:r>
              <a:rPr lang="en-US" sz="5400" spc="325" dirty="0" err="1">
                <a:solidFill>
                  <a:srgbClr val="000000"/>
                </a:solidFill>
                <a:latin typeface="Times Neue Roman Bold"/>
              </a:rPr>
              <a:t>thực</a:t>
            </a:r>
            <a:r>
              <a:rPr lang="en-US" sz="5400" spc="325" dirty="0">
                <a:solidFill>
                  <a:srgbClr val="000000"/>
                </a:solidFill>
                <a:latin typeface="Times Neue Roman Bold"/>
              </a:rPr>
              <a:t> </a:t>
            </a:r>
            <a:r>
              <a:rPr lang="en-US" sz="5400" spc="325" dirty="0" err="1">
                <a:solidFill>
                  <a:srgbClr val="000000"/>
                </a:solidFill>
                <a:latin typeface="Times Neue Roman Bold"/>
              </a:rPr>
              <a:t>hiện</a:t>
            </a:r>
            <a:r>
              <a:rPr lang="en-US" sz="5400" spc="325" dirty="0">
                <a:solidFill>
                  <a:srgbClr val="000000"/>
                </a:solidFill>
                <a:latin typeface="Times Neue Roman Bold"/>
              </a:rPr>
              <a:t> </a:t>
            </a:r>
          </a:p>
        </p:txBody>
      </p:sp>
      <p:sp>
        <p:nvSpPr>
          <p:cNvPr id="30" name="TextBox 30"/>
          <p:cNvSpPr txBox="1"/>
          <p:nvPr/>
        </p:nvSpPr>
        <p:spPr>
          <a:xfrm>
            <a:off x="13012878" y="600075"/>
            <a:ext cx="4600676" cy="428526"/>
          </a:xfrm>
          <a:prstGeom prst="rect">
            <a:avLst/>
          </a:prstGeom>
        </p:spPr>
        <p:txBody>
          <a:bodyPr lIns="0" tIns="0" rIns="0" bIns="0" rtlCol="0" anchor="t">
            <a:spAutoFit/>
          </a:bodyPr>
          <a:lstStyle/>
          <a:p>
            <a:pPr marL="0" lvl="0" indent="0" algn="r">
              <a:lnSpc>
                <a:spcPts val="3120"/>
              </a:lnSpc>
            </a:pPr>
            <a:r>
              <a:rPr lang="en-US" sz="2600">
                <a:solidFill>
                  <a:srgbClr val="000000"/>
                </a:solidFill>
                <a:latin typeface="Telegraf Bold"/>
              </a:rPr>
              <a:t> Thursday , January 5 ,2023</a:t>
            </a:r>
          </a:p>
        </p:txBody>
      </p:sp>
      <p:sp>
        <p:nvSpPr>
          <p:cNvPr id="31" name="TextBox 31"/>
          <p:cNvSpPr txBox="1"/>
          <p:nvPr/>
        </p:nvSpPr>
        <p:spPr>
          <a:xfrm>
            <a:off x="531859" y="552516"/>
            <a:ext cx="8612141" cy="1028634"/>
          </a:xfrm>
          <a:prstGeom prst="rect">
            <a:avLst/>
          </a:prstGeom>
        </p:spPr>
        <p:txBody>
          <a:bodyPr lIns="0" tIns="0" rIns="0" bIns="0" rtlCol="0" anchor="t">
            <a:spAutoFit/>
          </a:bodyPr>
          <a:lstStyle/>
          <a:p>
            <a:pPr>
              <a:lnSpc>
                <a:spcPts val="3959"/>
              </a:lnSpc>
            </a:pPr>
            <a:r>
              <a:rPr lang="en-US" sz="3299">
                <a:solidFill>
                  <a:srgbClr val="000000"/>
                </a:solidFill>
                <a:latin typeface="Telegraf Bold"/>
              </a:rPr>
              <a:t>HANOI UNIVERSITY OF INDUSTRY</a:t>
            </a:r>
          </a:p>
          <a:p>
            <a:pPr marL="0" lvl="0" indent="0">
              <a:lnSpc>
                <a:spcPts val="3959"/>
              </a:lnSpc>
            </a:pPr>
            <a:endParaRPr lang="en-US" sz="3299">
              <a:solidFill>
                <a:srgbClr val="000000"/>
              </a:solidFill>
              <a:latin typeface="Telegraf Bold"/>
            </a:endParaRPr>
          </a:p>
        </p:txBody>
      </p:sp>
      <p:graphicFrame>
        <p:nvGraphicFramePr>
          <p:cNvPr id="4" name="Table 4">
            <a:extLst>
              <a:ext uri="{FF2B5EF4-FFF2-40B4-BE49-F238E27FC236}">
                <a16:creationId xmlns:a16="http://schemas.microsoft.com/office/drawing/2014/main" id="{73A70FE4-B840-CE40-6E09-1FEEAE301967}"/>
              </a:ext>
            </a:extLst>
          </p:cNvPr>
          <p:cNvGraphicFramePr>
            <a:graphicFrameLocks noGrp="1"/>
          </p:cNvGraphicFramePr>
          <p:nvPr>
            <p:extLst>
              <p:ext uri="{D42A27DB-BD31-4B8C-83A1-F6EECF244321}">
                <p14:modId xmlns:p14="http://schemas.microsoft.com/office/powerpoint/2010/main" val="2849954707"/>
              </p:ext>
            </p:extLst>
          </p:nvPr>
        </p:nvGraphicFramePr>
        <p:xfrm>
          <a:off x="551736" y="3050761"/>
          <a:ext cx="17431464" cy="7121941"/>
        </p:xfrm>
        <a:graphic>
          <a:graphicData uri="http://schemas.openxmlformats.org/drawingml/2006/table">
            <a:tbl>
              <a:tblPr firstRow="1" bandRow="1">
                <a:tableStyleId>{5C22544A-7EE6-4342-B048-85BDC9FD1C3A}</a:tableStyleId>
              </a:tblPr>
              <a:tblGrid>
                <a:gridCol w="5827325">
                  <a:extLst>
                    <a:ext uri="{9D8B030D-6E8A-4147-A177-3AD203B41FA5}">
                      <a16:colId xmlns:a16="http://schemas.microsoft.com/office/drawing/2014/main" val="3365070781"/>
                    </a:ext>
                  </a:extLst>
                </a:gridCol>
                <a:gridCol w="11604139">
                  <a:extLst>
                    <a:ext uri="{9D8B030D-6E8A-4147-A177-3AD203B41FA5}">
                      <a16:colId xmlns:a16="http://schemas.microsoft.com/office/drawing/2014/main" val="3221925141"/>
                    </a:ext>
                  </a:extLst>
                </a:gridCol>
              </a:tblGrid>
              <a:tr h="783878">
                <a:tc>
                  <a:txBody>
                    <a:bodyPr/>
                    <a:lstStyle/>
                    <a:p>
                      <a:pPr algn="ctr" fontAlgn="ctr"/>
                      <a:r>
                        <a:rPr lang="en-US" sz="3600" b="1" i="0" u="none" strike="noStrike" dirty="0">
                          <a:solidFill>
                            <a:srgbClr val="000000"/>
                          </a:solidFill>
                          <a:effectLst/>
                          <a:latin typeface="Times Neue Roman" panose="020B0604020202020204" charset="0"/>
                        </a:rPr>
                        <a:t>STT</a:t>
                      </a:r>
                    </a:p>
                  </a:txBody>
                  <a:tcPr marL="9525" marR="9525" marT="9525" marB="0" anchor="ctr"/>
                </a:tc>
                <a:tc>
                  <a:txBody>
                    <a:bodyPr/>
                    <a:lstStyle/>
                    <a:p>
                      <a:pPr algn="ctr"/>
                      <a:r>
                        <a:rPr lang="en-US" sz="3600" dirty="0" err="1">
                          <a:latin typeface="Times Neue Roman" panose="020B0604020202020204" charset="0"/>
                        </a:rPr>
                        <a:t>Nội</a:t>
                      </a:r>
                      <a:r>
                        <a:rPr lang="en-US" sz="3600" dirty="0">
                          <a:latin typeface="Times Neue Roman" panose="020B0604020202020204" charset="0"/>
                        </a:rPr>
                        <a:t> dung </a:t>
                      </a:r>
                      <a:r>
                        <a:rPr lang="en-US" sz="3600" dirty="0" err="1">
                          <a:latin typeface="Times Neue Roman" panose="020B0604020202020204" charset="0"/>
                        </a:rPr>
                        <a:t>thực</a:t>
                      </a:r>
                      <a:r>
                        <a:rPr lang="en-US" sz="3600" dirty="0">
                          <a:latin typeface="Times Neue Roman" panose="020B0604020202020204" charset="0"/>
                        </a:rPr>
                        <a:t> </a:t>
                      </a:r>
                      <a:r>
                        <a:rPr lang="en-US" sz="3600" dirty="0" err="1">
                          <a:latin typeface="Times Neue Roman" panose="020B0604020202020204" charset="0"/>
                        </a:rPr>
                        <a:t>hiện</a:t>
                      </a:r>
                      <a:endParaRPr lang="en-US" sz="3600" dirty="0">
                        <a:latin typeface="Times Neue Roman" panose="020B0604020202020204" charset="0"/>
                      </a:endParaRPr>
                    </a:p>
                  </a:txBody>
                  <a:tcPr/>
                </a:tc>
                <a:extLst>
                  <a:ext uri="{0D108BD9-81ED-4DB2-BD59-A6C34878D82A}">
                    <a16:rowId xmlns:a16="http://schemas.microsoft.com/office/drawing/2014/main" val="2595725994"/>
                  </a:ext>
                </a:extLst>
              </a:tr>
              <a:tr h="783878">
                <a:tc>
                  <a:txBody>
                    <a:bodyPr/>
                    <a:lstStyle/>
                    <a:p>
                      <a:pPr algn="ctr"/>
                      <a:r>
                        <a:rPr lang="en-US" sz="3600" dirty="0">
                          <a:latin typeface="Times Neue Roman" panose="020B0604020202020204" charset="0"/>
                        </a:rPr>
                        <a:t>1</a:t>
                      </a:r>
                    </a:p>
                  </a:txBody>
                  <a:tcPr/>
                </a:tc>
                <a:tc>
                  <a:txBody>
                    <a:bodyPr/>
                    <a:lstStyle/>
                    <a:p>
                      <a:pPr algn="l" fontAlgn="ctr"/>
                      <a:r>
                        <a:rPr lang="vi-VN" sz="3600" b="0" i="0" u="none" strike="noStrike" dirty="0">
                          <a:solidFill>
                            <a:srgbClr val="000000"/>
                          </a:solidFill>
                          <a:effectLst/>
                          <a:latin typeface="Times Neue Roman" panose="020B0604020202020204" charset="0"/>
                        </a:rPr>
                        <a:t> Họp nhóm, đề xuất ý tưởng, lựa chọn đề tài</a:t>
                      </a:r>
                    </a:p>
                  </a:txBody>
                  <a:tcPr marL="9525" marR="9525" marT="9525" marB="0" anchor="ctr"/>
                </a:tc>
                <a:extLst>
                  <a:ext uri="{0D108BD9-81ED-4DB2-BD59-A6C34878D82A}">
                    <a16:rowId xmlns:a16="http://schemas.microsoft.com/office/drawing/2014/main" val="1749745684"/>
                  </a:ext>
                </a:extLst>
              </a:tr>
              <a:tr h="2653322">
                <a:tc>
                  <a:txBody>
                    <a:bodyPr/>
                    <a:lstStyle/>
                    <a:p>
                      <a:pPr algn="ctr"/>
                      <a:r>
                        <a:rPr lang="en-US" sz="3600" dirty="0">
                          <a:latin typeface="Times Neue Roman" panose="020B0604020202020204" charset="0"/>
                        </a:rPr>
                        <a:t>2</a:t>
                      </a:r>
                    </a:p>
                  </a:txBody>
                  <a:tcPr anchor="ctr"/>
                </a:tc>
                <a:tc>
                  <a:txBody>
                    <a:bodyPr/>
                    <a:lstStyle/>
                    <a:p>
                      <a:pPr algn="l" fontAlgn="ctr"/>
                      <a:r>
                        <a:rPr lang="en-US" sz="3600" b="0" i="0" u="none" strike="noStrike" dirty="0">
                          <a:solidFill>
                            <a:srgbClr val="000000"/>
                          </a:solidFill>
                          <a:effectLst/>
                          <a:latin typeface="Times Neue Roman" panose="020B0604020202020204" charset="0"/>
                        </a:rPr>
                        <a:t> </a:t>
                      </a:r>
                      <a:r>
                        <a:rPr lang="vi-VN" sz="3600" b="0" i="0" u="none" strike="noStrike" dirty="0">
                          <a:solidFill>
                            <a:srgbClr val="000000"/>
                          </a:solidFill>
                          <a:effectLst/>
                          <a:latin typeface="Times Neue Roman" panose="020B0604020202020204" charset="0"/>
                        </a:rPr>
                        <a:t>Thống nhất ý tưởng thiết kế mua các linh</a:t>
                      </a:r>
                      <a:r>
                        <a:rPr lang="en-US" sz="3600" b="0" i="0" u="none" strike="noStrike" dirty="0">
                          <a:solidFill>
                            <a:srgbClr val="000000"/>
                          </a:solidFill>
                          <a:effectLst/>
                          <a:latin typeface="Times Neue Roman" panose="020B0604020202020204" charset="0"/>
                        </a:rPr>
                        <a:t> </a:t>
                      </a:r>
                      <a:r>
                        <a:rPr lang="vi-VN" sz="3600" b="0" i="0" u="none" strike="noStrike" dirty="0">
                          <a:solidFill>
                            <a:srgbClr val="000000"/>
                          </a:solidFill>
                          <a:effectLst/>
                          <a:latin typeface="Times Neue Roman" panose="020B0604020202020204" charset="0"/>
                        </a:rPr>
                        <a:t>kiện sử dụng </a:t>
                      </a:r>
                      <a:br>
                        <a:rPr lang="vi-VN" sz="3600" b="0" i="0" u="none" strike="noStrike" dirty="0">
                          <a:solidFill>
                            <a:srgbClr val="000000"/>
                          </a:solidFill>
                          <a:effectLst/>
                          <a:latin typeface="Times Neue Roman" panose="020B0604020202020204" charset="0"/>
                        </a:rPr>
                      </a:br>
                      <a:r>
                        <a:rPr lang="vi-VN" sz="3600" b="0" i="0" u="none" strike="noStrike" dirty="0">
                          <a:solidFill>
                            <a:srgbClr val="000000"/>
                          </a:solidFill>
                          <a:effectLst/>
                          <a:latin typeface="Times Neue Roman" panose="020B0604020202020204" charset="0"/>
                        </a:rPr>
                        <a:t> Hoàn thành sơ đồ khối </a:t>
                      </a:r>
                      <a:br>
                        <a:rPr lang="vi-VN" sz="3600" b="0" i="0" u="none" strike="noStrike" dirty="0">
                          <a:solidFill>
                            <a:srgbClr val="000000"/>
                          </a:solidFill>
                          <a:effectLst/>
                          <a:latin typeface="Times Neue Roman" panose="020B0604020202020204" charset="0"/>
                        </a:rPr>
                      </a:br>
                      <a:r>
                        <a:rPr lang="vi-VN" sz="3600" b="0" i="0" u="none" strike="noStrike" dirty="0">
                          <a:solidFill>
                            <a:srgbClr val="000000"/>
                          </a:solidFill>
                          <a:effectLst/>
                          <a:latin typeface="Times Neue Roman" panose="020B0604020202020204" charset="0"/>
                        </a:rPr>
                        <a:t> Hoàn thành sơ đồ nguyên lý </a:t>
                      </a:r>
                    </a:p>
                  </a:txBody>
                  <a:tcPr marL="9525" marR="9525" marT="9525" marB="0" anchor="ctr"/>
                </a:tc>
                <a:extLst>
                  <a:ext uri="{0D108BD9-81ED-4DB2-BD59-A6C34878D82A}">
                    <a16:rowId xmlns:a16="http://schemas.microsoft.com/office/drawing/2014/main" val="2347098651"/>
                  </a:ext>
                </a:extLst>
              </a:tr>
              <a:tr h="783878">
                <a:tc>
                  <a:txBody>
                    <a:bodyPr/>
                    <a:lstStyle/>
                    <a:p>
                      <a:pPr algn="ctr"/>
                      <a:r>
                        <a:rPr lang="en-US" sz="3600" dirty="0">
                          <a:latin typeface="Times Neue Roman" panose="020B0604020202020204" charset="0"/>
                        </a:rPr>
                        <a:t>3</a:t>
                      </a:r>
                    </a:p>
                  </a:txBody>
                  <a:tcPr/>
                </a:tc>
                <a:tc>
                  <a:txBody>
                    <a:bodyPr/>
                    <a:lstStyle/>
                    <a:p>
                      <a:pPr algn="l" fontAlgn="ctr"/>
                      <a:r>
                        <a:rPr lang="en-US" sz="3600" b="0" i="0" u="none" strike="noStrike" dirty="0" err="1">
                          <a:solidFill>
                            <a:srgbClr val="000000"/>
                          </a:solidFill>
                          <a:effectLst/>
                          <a:latin typeface="Times Neue Roman" panose="020B0604020202020204" charset="0"/>
                        </a:rPr>
                        <a:t>Lâp</a:t>
                      </a:r>
                      <a:r>
                        <a:rPr lang="en-US" sz="3600" b="0" i="0" u="none" strike="noStrike" dirty="0">
                          <a:solidFill>
                            <a:srgbClr val="000000"/>
                          </a:solidFill>
                          <a:effectLst/>
                          <a:latin typeface="Times Neue Roman" panose="020B0604020202020204" charset="0"/>
                        </a:rPr>
                        <a:t> </a:t>
                      </a:r>
                      <a:r>
                        <a:rPr lang="en-US" sz="3600" b="0" i="0" u="none" strike="noStrike" dirty="0" err="1">
                          <a:solidFill>
                            <a:srgbClr val="000000"/>
                          </a:solidFill>
                          <a:effectLst/>
                          <a:latin typeface="Times Neue Roman" panose="020B0604020202020204" charset="0"/>
                        </a:rPr>
                        <a:t>trình</a:t>
                      </a:r>
                      <a:r>
                        <a:rPr lang="en-US" sz="3600" b="0" i="0" u="none" strike="noStrike" dirty="0">
                          <a:solidFill>
                            <a:srgbClr val="000000"/>
                          </a:solidFill>
                          <a:effectLst/>
                          <a:latin typeface="Times Neue Roman" panose="020B0604020202020204" charset="0"/>
                        </a:rPr>
                        <a:t> </a:t>
                      </a:r>
                      <a:r>
                        <a:rPr lang="en-US" sz="3600" b="0" i="0" u="none" strike="noStrike" dirty="0" err="1">
                          <a:solidFill>
                            <a:srgbClr val="000000"/>
                          </a:solidFill>
                          <a:effectLst/>
                          <a:latin typeface="Times Neue Roman" panose="020B0604020202020204" charset="0"/>
                        </a:rPr>
                        <a:t>phần</a:t>
                      </a:r>
                      <a:r>
                        <a:rPr lang="en-US" sz="3600" b="0" i="0" u="none" strike="noStrike" dirty="0">
                          <a:solidFill>
                            <a:srgbClr val="000000"/>
                          </a:solidFill>
                          <a:effectLst/>
                          <a:latin typeface="Times Neue Roman" panose="020B0604020202020204" charset="0"/>
                        </a:rPr>
                        <a:t> </a:t>
                      </a:r>
                      <a:r>
                        <a:rPr lang="en-US" sz="3600" b="0" i="0" u="none" strike="noStrike" dirty="0" err="1">
                          <a:solidFill>
                            <a:srgbClr val="000000"/>
                          </a:solidFill>
                          <a:effectLst/>
                          <a:latin typeface="Times Neue Roman" panose="020B0604020202020204" charset="0"/>
                        </a:rPr>
                        <a:t>mềm</a:t>
                      </a:r>
                      <a:r>
                        <a:rPr lang="en-US" sz="3600" b="0" i="0" u="none" strike="noStrike" dirty="0">
                          <a:solidFill>
                            <a:srgbClr val="000000"/>
                          </a:solidFill>
                          <a:effectLst/>
                          <a:latin typeface="Times Neue Roman" panose="020B0604020202020204" charset="0"/>
                        </a:rPr>
                        <a:t>, </a:t>
                      </a:r>
                      <a:r>
                        <a:rPr lang="en-US" sz="3600" b="0" i="0" u="none" strike="noStrike" dirty="0" err="1">
                          <a:solidFill>
                            <a:srgbClr val="000000"/>
                          </a:solidFill>
                          <a:effectLst/>
                          <a:latin typeface="Times Neue Roman" panose="020B0604020202020204" charset="0"/>
                        </a:rPr>
                        <a:t>tiến</a:t>
                      </a:r>
                      <a:r>
                        <a:rPr lang="en-US" sz="3600" b="0" i="0" u="none" strike="noStrike" dirty="0">
                          <a:solidFill>
                            <a:srgbClr val="000000"/>
                          </a:solidFill>
                          <a:effectLst/>
                          <a:latin typeface="Times Neue Roman" panose="020B0604020202020204" charset="0"/>
                        </a:rPr>
                        <a:t> </a:t>
                      </a:r>
                      <a:r>
                        <a:rPr lang="en-US" sz="3600" b="0" i="0" u="none" strike="noStrike" dirty="0" err="1">
                          <a:solidFill>
                            <a:srgbClr val="000000"/>
                          </a:solidFill>
                          <a:effectLst/>
                          <a:latin typeface="Times Neue Roman" panose="020B0604020202020204" charset="0"/>
                        </a:rPr>
                        <a:t>hành</a:t>
                      </a:r>
                      <a:r>
                        <a:rPr lang="en-US" sz="3600" b="0" i="0" u="none" strike="noStrike" dirty="0">
                          <a:solidFill>
                            <a:srgbClr val="000000"/>
                          </a:solidFill>
                          <a:effectLst/>
                          <a:latin typeface="Times Neue Roman" panose="020B0604020202020204" charset="0"/>
                        </a:rPr>
                        <a:t> </a:t>
                      </a:r>
                      <a:r>
                        <a:rPr lang="en-US" sz="3600" b="0" i="0" u="none" strike="noStrike" dirty="0" err="1">
                          <a:solidFill>
                            <a:srgbClr val="000000"/>
                          </a:solidFill>
                          <a:effectLst/>
                          <a:latin typeface="Times Neue Roman" panose="020B0604020202020204" charset="0"/>
                        </a:rPr>
                        <a:t>cắm</a:t>
                      </a:r>
                      <a:r>
                        <a:rPr lang="en-US" sz="3600" b="0" i="0" u="none" strike="noStrike" dirty="0">
                          <a:solidFill>
                            <a:srgbClr val="000000"/>
                          </a:solidFill>
                          <a:effectLst/>
                          <a:latin typeface="Times Neue Roman" panose="020B0604020202020204" charset="0"/>
                        </a:rPr>
                        <a:t> board test.</a:t>
                      </a:r>
                    </a:p>
                  </a:txBody>
                  <a:tcPr marL="9525" marR="9525" marT="9525" marB="0" anchor="ctr"/>
                </a:tc>
                <a:extLst>
                  <a:ext uri="{0D108BD9-81ED-4DB2-BD59-A6C34878D82A}">
                    <a16:rowId xmlns:a16="http://schemas.microsoft.com/office/drawing/2014/main" val="2334608402"/>
                  </a:ext>
                </a:extLst>
              </a:tr>
              <a:tr h="783878">
                <a:tc>
                  <a:txBody>
                    <a:bodyPr/>
                    <a:lstStyle/>
                    <a:p>
                      <a:pPr algn="ctr"/>
                      <a:r>
                        <a:rPr lang="en-US" sz="3600" dirty="0">
                          <a:latin typeface="Times Neue Roman" panose="020B0604020202020204" charset="0"/>
                        </a:rPr>
                        <a:t>4</a:t>
                      </a:r>
                    </a:p>
                  </a:txBody>
                  <a:tcPr/>
                </a:tc>
                <a:tc>
                  <a:txBody>
                    <a:bodyPr/>
                    <a:lstStyle/>
                    <a:p>
                      <a:pPr algn="l" fontAlgn="ctr"/>
                      <a:r>
                        <a:rPr lang="vi-VN" sz="3600" b="0" i="0" u="none" strike="noStrike" dirty="0">
                          <a:solidFill>
                            <a:srgbClr val="000000"/>
                          </a:solidFill>
                          <a:effectLst/>
                          <a:latin typeface="Times Neue Roman" panose="020B0604020202020204" charset="0"/>
                        </a:rPr>
                        <a:t>Khảo sát sơ bộ và tiến hành làm mô hình thực tế.</a:t>
                      </a:r>
                    </a:p>
                  </a:txBody>
                  <a:tcPr marL="9525" marR="9525" marT="9525" marB="0" anchor="ctr"/>
                </a:tc>
                <a:extLst>
                  <a:ext uri="{0D108BD9-81ED-4DB2-BD59-A6C34878D82A}">
                    <a16:rowId xmlns:a16="http://schemas.microsoft.com/office/drawing/2014/main" val="1276299463"/>
                  </a:ext>
                </a:extLst>
              </a:tr>
              <a:tr h="1333107">
                <a:tc>
                  <a:txBody>
                    <a:bodyPr/>
                    <a:lstStyle/>
                    <a:p>
                      <a:pPr algn="ctr"/>
                      <a:r>
                        <a:rPr lang="en-US" sz="3600" dirty="0">
                          <a:latin typeface="Times Neue Roman" panose="020B0604020202020204" charset="0"/>
                        </a:rPr>
                        <a:t>5</a:t>
                      </a:r>
                    </a:p>
                  </a:txBody>
                  <a:tcPr/>
                </a:tc>
                <a:tc>
                  <a:txBody>
                    <a:bodyPr/>
                    <a:lstStyle/>
                    <a:p>
                      <a:pPr algn="l" fontAlgn="ctr"/>
                      <a:r>
                        <a:rPr lang="en-US" sz="3600" b="0" i="0" u="none" strike="noStrike" dirty="0" err="1">
                          <a:solidFill>
                            <a:srgbClr val="000000"/>
                          </a:solidFill>
                          <a:effectLst/>
                          <a:latin typeface="Times Neue Roman" panose="020B0604020202020204" charset="0"/>
                        </a:rPr>
                        <a:t>Khảo</a:t>
                      </a:r>
                      <a:r>
                        <a:rPr lang="en-US" sz="3600" b="0" i="0" u="none" strike="noStrike" dirty="0">
                          <a:solidFill>
                            <a:srgbClr val="000000"/>
                          </a:solidFill>
                          <a:effectLst/>
                          <a:latin typeface="Times Neue Roman" panose="020B0604020202020204" charset="0"/>
                        </a:rPr>
                        <a:t> </a:t>
                      </a:r>
                      <a:r>
                        <a:rPr lang="en-US" sz="3600" b="0" i="0" u="none" strike="noStrike" dirty="0" err="1">
                          <a:solidFill>
                            <a:srgbClr val="000000"/>
                          </a:solidFill>
                          <a:effectLst/>
                          <a:latin typeface="Times Neue Roman" panose="020B0604020202020204" charset="0"/>
                        </a:rPr>
                        <a:t>sát</a:t>
                      </a:r>
                      <a:r>
                        <a:rPr lang="en-US" sz="3600" b="0" i="0" u="none" strike="noStrike" dirty="0">
                          <a:solidFill>
                            <a:srgbClr val="000000"/>
                          </a:solidFill>
                          <a:effectLst/>
                          <a:latin typeface="Times Neue Roman" panose="020B0604020202020204" charset="0"/>
                        </a:rPr>
                        <a:t> chi </a:t>
                      </a:r>
                      <a:r>
                        <a:rPr lang="en-US" sz="3600" b="0" i="0" u="none" strike="noStrike" dirty="0" err="1">
                          <a:solidFill>
                            <a:srgbClr val="000000"/>
                          </a:solidFill>
                          <a:effectLst/>
                          <a:latin typeface="Times Neue Roman" panose="020B0604020202020204" charset="0"/>
                        </a:rPr>
                        <a:t>tiết</a:t>
                      </a:r>
                      <a:r>
                        <a:rPr lang="en-US" sz="3600" b="0" i="0" u="none" strike="noStrike" dirty="0">
                          <a:solidFill>
                            <a:srgbClr val="000000"/>
                          </a:solidFill>
                          <a:effectLst/>
                          <a:latin typeface="Times Neue Roman" panose="020B0604020202020204" charset="0"/>
                        </a:rPr>
                        <a:t> </a:t>
                      </a:r>
                      <a:r>
                        <a:rPr lang="en-US" sz="3600" b="0" i="0" u="none" strike="noStrike" dirty="0" err="1">
                          <a:solidFill>
                            <a:srgbClr val="000000"/>
                          </a:solidFill>
                          <a:effectLst/>
                          <a:latin typeface="Times Neue Roman" panose="020B0604020202020204" charset="0"/>
                        </a:rPr>
                        <a:t>và</a:t>
                      </a:r>
                      <a:r>
                        <a:rPr lang="en-US" sz="3600" b="0" i="0" u="none" strike="noStrike" dirty="0">
                          <a:solidFill>
                            <a:srgbClr val="000000"/>
                          </a:solidFill>
                          <a:effectLst/>
                          <a:latin typeface="Times Neue Roman" panose="020B0604020202020204" charset="0"/>
                        </a:rPr>
                        <a:t> </a:t>
                      </a:r>
                      <a:r>
                        <a:rPr lang="en-US" sz="3600" b="0" i="0" u="none" strike="noStrike" dirty="0" err="1">
                          <a:solidFill>
                            <a:srgbClr val="000000"/>
                          </a:solidFill>
                          <a:effectLst/>
                          <a:latin typeface="Times Neue Roman" panose="020B0604020202020204" charset="0"/>
                        </a:rPr>
                        <a:t>viết</a:t>
                      </a:r>
                      <a:r>
                        <a:rPr lang="en-US" sz="3600" b="0" i="0" u="none" strike="noStrike" dirty="0">
                          <a:solidFill>
                            <a:srgbClr val="000000"/>
                          </a:solidFill>
                          <a:effectLst/>
                          <a:latin typeface="Times Neue Roman" panose="020B0604020202020204" charset="0"/>
                        </a:rPr>
                        <a:t> </a:t>
                      </a:r>
                      <a:r>
                        <a:rPr lang="en-US" sz="3600" b="0" i="0" u="none" strike="noStrike" dirty="0" err="1">
                          <a:solidFill>
                            <a:srgbClr val="000000"/>
                          </a:solidFill>
                          <a:effectLst/>
                          <a:latin typeface="Times Neue Roman" panose="020B0604020202020204" charset="0"/>
                        </a:rPr>
                        <a:t>hoàn</a:t>
                      </a:r>
                      <a:r>
                        <a:rPr lang="en-US" sz="3600" b="0" i="0" u="none" strike="noStrike" dirty="0">
                          <a:solidFill>
                            <a:srgbClr val="000000"/>
                          </a:solidFill>
                          <a:effectLst/>
                          <a:latin typeface="Times Neue Roman" panose="020B0604020202020204" charset="0"/>
                        </a:rPr>
                        <a:t> </a:t>
                      </a:r>
                      <a:r>
                        <a:rPr lang="en-US" sz="3600" b="0" i="0" u="none" strike="noStrike" dirty="0" err="1">
                          <a:solidFill>
                            <a:srgbClr val="000000"/>
                          </a:solidFill>
                          <a:effectLst/>
                          <a:latin typeface="Times Neue Roman" panose="020B0604020202020204" charset="0"/>
                        </a:rPr>
                        <a:t>thiện</a:t>
                      </a:r>
                      <a:r>
                        <a:rPr lang="en-US" sz="3600" b="0" i="0" u="none" strike="noStrike" dirty="0">
                          <a:solidFill>
                            <a:srgbClr val="000000"/>
                          </a:solidFill>
                          <a:effectLst/>
                          <a:latin typeface="Times Neue Roman" panose="020B0604020202020204" charset="0"/>
                        </a:rPr>
                        <a:t> </a:t>
                      </a:r>
                      <a:r>
                        <a:rPr lang="en-US" sz="3600" b="0" i="0" u="none" strike="noStrike" dirty="0" err="1">
                          <a:solidFill>
                            <a:srgbClr val="000000"/>
                          </a:solidFill>
                          <a:effectLst/>
                          <a:latin typeface="Times Neue Roman" panose="020B0604020202020204" charset="0"/>
                        </a:rPr>
                        <a:t>quyển</a:t>
                      </a:r>
                      <a:r>
                        <a:rPr lang="en-US" sz="3600" b="0" i="0" u="none" strike="noStrike" dirty="0">
                          <a:solidFill>
                            <a:srgbClr val="000000"/>
                          </a:solidFill>
                          <a:effectLst/>
                          <a:latin typeface="Times Neue Roman" panose="020B0604020202020204" charset="0"/>
                        </a:rPr>
                        <a:t> </a:t>
                      </a:r>
                      <a:r>
                        <a:rPr lang="en-US" sz="3600" b="0" i="0" u="none" strike="noStrike" dirty="0" err="1">
                          <a:solidFill>
                            <a:srgbClr val="000000"/>
                          </a:solidFill>
                          <a:effectLst/>
                          <a:latin typeface="Times Neue Roman" panose="020B0604020202020204" charset="0"/>
                        </a:rPr>
                        <a:t>báo</a:t>
                      </a:r>
                      <a:r>
                        <a:rPr lang="en-US" sz="3600" b="0" i="0" u="none" strike="noStrike" dirty="0">
                          <a:solidFill>
                            <a:srgbClr val="000000"/>
                          </a:solidFill>
                          <a:effectLst/>
                          <a:latin typeface="Times Neue Roman" panose="020B0604020202020204" charset="0"/>
                        </a:rPr>
                        <a:t> </a:t>
                      </a:r>
                      <a:r>
                        <a:rPr lang="en-US" sz="3600" b="0" i="0" u="none" strike="noStrike" dirty="0" err="1">
                          <a:solidFill>
                            <a:srgbClr val="000000"/>
                          </a:solidFill>
                          <a:effectLst/>
                          <a:latin typeface="Times Neue Roman" panose="020B0604020202020204" charset="0"/>
                        </a:rPr>
                        <a:t>cáo</a:t>
                      </a:r>
                      <a:r>
                        <a:rPr lang="en-US" sz="3600" b="0" i="0" u="none" strike="noStrike" dirty="0">
                          <a:solidFill>
                            <a:srgbClr val="000000"/>
                          </a:solidFill>
                          <a:effectLst/>
                          <a:latin typeface="Times Neue Roman" panose="020B0604020202020204" charset="0"/>
                        </a:rPr>
                        <a:t>.</a:t>
                      </a:r>
                    </a:p>
                  </a:txBody>
                  <a:tcPr marL="9525" marR="9525" marT="9525" marB="0" anchor="ctr"/>
                </a:tc>
                <a:extLst>
                  <a:ext uri="{0D108BD9-81ED-4DB2-BD59-A6C34878D82A}">
                    <a16:rowId xmlns:a16="http://schemas.microsoft.com/office/drawing/2014/main" val="3898831886"/>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88426" y="-837703"/>
            <a:ext cx="18586525" cy="12252852"/>
            <a:chOff x="0" y="0"/>
            <a:chExt cx="24782033" cy="16337136"/>
          </a:xfrm>
        </p:grpSpPr>
        <p:grpSp>
          <p:nvGrpSpPr>
            <p:cNvPr id="4" name="Group 4"/>
            <p:cNvGrpSpPr/>
            <p:nvPr/>
          </p:nvGrpSpPr>
          <p:grpSpPr>
            <a:xfrm rot="-5400000">
              <a:off x="4758185" y="-4758185"/>
              <a:ext cx="15265663" cy="24782033"/>
              <a:chOff x="0" y="0"/>
              <a:chExt cx="3290570" cy="3204210"/>
            </a:xfrm>
          </p:grpSpPr>
          <p:sp>
            <p:nvSpPr>
              <p:cNvPr id="5" name="Freeform 5"/>
              <p:cNvSpPr/>
              <p:nvPr/>
            </p:nvSpPr>
            <p:spPr>
              <a:xfrm>
                <a:off x="0" y="0"/>
                <a:ext cx="6750569" cy="9906344"/>
              </a:xfrm>
              <a:custGeom>
                <a:avLst/>
                <a:gdLst/>
                <a:ahLst/>
                <a:cxnLst/>
                <a:rect l="l" t="t" r="r" b="b"/>
                <a:pathLst>
                  <a:path w="6750569" h="9906344">
                    <a:moveTo>
                      <a:pt x="6750569" y="34774"/>
                    </a:moveTo>
                    <a:lnTo>
                      <a:pt x="0" y="34774"/>
                    </a:lnTo>
                    <a:lnTo>
                      <a:pt x="0" y="0"/>
                    </a:lnTo>
                    <a:lnTo>
                      <a:pt x="6750569" y="0"/>
                    </a:lnTo>
                    <a:lnTo>
                      <a:pt x="6750569" y="34774"/>
                    </a:lnTo>
                    <a:close/>
                    <a:moveTo>
                      <a:pt x="6750569" y="1095392"/>
                    </a:moveTo>
                    <a:lnTo>
                      <a:pt x="0" y="1095392"/>
                    </a:lnTo>
                    <a:lnTo>
                      <a:pt x="0" y="1130166"/>
                    </a:lnTo>
                    <a:lnTo>
                      <a:pt x="6750569" y="1130166"/>
                    </a:lnTo>
                    <a:lnTo>
                      <a:pt x="6750569" y="1095392"/>
                    </a:lnTo>
                    <a:close/>
                    <a:moveTo>
                      <a:pt x="6750569" y="2195131"/>
                    </a:moveTo>
                    <a:lnTo>
                      <a:pt x="0" y="2195131"/>
                    </a:lnTo>
                    <a:lnTo>
                      <a:pt x="0" y="2229905"/>
                    </a:lnTo>
                    <a:lnTo>
                      <a:pt x="6750569" y="2229905"/>
                    </a:lnTo>
                    <a:lnTo>
                      <a:pt x="6750569" y="2195131"/>
                    </a:lnTo>
                    <a:close/>
                    <a:moveTo>
                      <a:pt x="6750569" y="3290523"/>
                    </a:moveTo>
                    <a:lnTo>
                      <a:pt x="0" y="3290523"/>
                    </a:lnTo>
                    <a:lnTo>
                      <a:pt x="0" y="3325297"/>
                    </a:lnTo>
                    <a:lnTo>
                      <a:pt x="6750569" y="3325297"/>
                    </a:lnTo>
                    <a:lnTo>
                      <a:pt x="6750569" y="3290523"/>
                    </a:lnTo>
                    <a:close/>
                    <a:moveTo>
                      <a:pt x="6750569" y="4385915"/>
                    </a:moveTo>
                    <a:lnTo>
                      <a:pt x="0" y="4385915"/>
                    </a:lnTo>
                    <a:lnTo>
                      <a:pt x="0" y="4420689"/>
                    </a:lnTo>
                    <a:lnTo>
                      <a:pt x="6750569" y="4420689"/>
                    </a:lnTo>
                    <a:lnTo>
                      <a:pt x="6750569" y="4385915"/>
                    </a:lnTo>
                    <a:close/>
                    <a:moveTo>
                      <a:pt x="6750569" y="5481307"/>
                    </a:moveTo>
                    <a:lnTo>
                      <a:pt x="0" y="5481307"/>
                    </a:lnTo>
                    <a:lnTo>
                      <a:pt x="0" y="5516082"/>
                    </a:lnTo>
                    <a:lnTo>
                      <a:pt x="6750569" y="5516082"/>
                    </a:lnTo>
                    <a:lnTo>
                      <a:pt x="6750569" y="5481307"/>
                    </a:lnTo>
                    <a:close/>
                    <a:moveTo>
                      <a:pt x="6750569" y="6581046"/>
                    </a:moveTo>
                    <a:lnTo>
                      <a:pt x="0" y="6581046"/>
                    </a:lnTo>
                    <a:lnTo>
                      <a:pt x="0" y="6615820"/>
                    </a:lnTo>
                    <a:lnTo>
                      <a:pt x="6750569" y="6615820"/>
                    </a:lnTo>
                    <a:lnTo>
                      <a:pt x="6750569" y="6581046"/>
                    </a:lnTo>
                    <a:close/>
                    <a:moveTo>
                      <a:pt x="6750569" y="7676438"/>
                    </a:moveTo>
                    <a:lnTo>
                      <a:pt x="0" y="7676438"/>
                    </a:lnTo>
                    <a:lnTo>
                      <a:pt x="0" y="7711213"/>
                    </a:lnTo>
                    <a:lnTo>
                      <a:pt x="6750569" y="7711213"/>
                    </a:lnTo>
                    <a:lnTo>
                      <a:pt x="6750569" y="7676438"/>
                    </a:lnTo>
                    <a:close/>
                    <a:moveTo>
                      <a:pt x="6750569" y="8771830"/>
                    </a:moveTo>
                    <a:lnTo>
                      <a:pt x="0" y="8771830"/>
                    </a:lnTo>
                    <a:lnTo>
                      <a:pt x="0" y="8806605"/>
                    </a:lnTo>
                    <a:lnTo>
                      <a:pt x="6750569" y="8806605"/>
                    </a:lnTo>
                    <a:lnTo>
                      <a:pt x="6750569" y="8771830"/>
                    </a:lnTo>
                    <a:close/>
                    <a:moveTo>
                      <a:pt x="6750569" y="9871570"/>
                    </a:moveTo>
                    <a:lnTo>
                      <a:pt x="0" y="9871570"/>
                    </a:lnTo>
                    <a:lnTo>
                      <a:pt x="0" y="9906344"/>
                    </a:lnTo>
                    <a:lnTo>
                      <a:pt x="6750569" y="9906344"/>
                    </a:lnTo>
                    <a:lnTo>
                      <a:pt x="6750569" y="9871570"/>
                    </a:lnTo>
                    <a:close/>
                  </a:path>
                </a:pathLst>
              </a:custGeom>
              <a:solidFill>
                <a:srgbClr val="000000">
                  <a:alpha val="14902"/>
                </a:srgbClr>
              </a:solidFill>
            </p:spPr>
          </p:sp>
        </p:grpSp>
        <p:grpSp>
          <p:nvGrpSpPr>
            <p:cNvPr id="6" name="Group 6"/>
            <p:cNvGrpSpPr/>
            <p:nvPr/>
          </p:nvGrpSpPr>
          <p:grpSpPr>
            <a:xfrm rot="-10800000">
              <a:off x="88900" y="1729900"/>
              <a:ext cx="24693133" cy="14607236"/>
              <a:chOff x="0" y="0"/>
              <a:chExt cx="3290570" cy="3204210"/>
            </a:xfrm>
          </p:grpSpPr>
          <p:sp>
            <p:nvSpPr>
              <p:cNvPr id="7" name="Freeform 7"/>
              <p:cNvSpPr/>
              <p:nvPr/>
            </p:nvSpPr>
            <p:spPr>
              <a:xfrm>
                <a:off x="0" y="0"/>
                <a:ext cx="10919454" cy="5837825"/>
              </a:xfrm>
              <a:custGeom>
                <a:avLst/>
                <a:gdLst/>
                <a:ahLst/>
                <a:cxnLst/>
                <a:rect l="l" t="t" r="r" b="b"/>
                <a:pathLst>
                  <a:path w="10919454" h="5837825">
                    <a:moveTo>
                      <a:pt x="10919454" y="20493"/>
                    </a:moveTo>
                    <a:lnTo>
                      <a:pt x="0" y="20493"/>
                    </a:lnTo>
                    <a:lnTo>
                      <a:pt x="0" y="0"/>
                    </a:lnTo>
                    <a:lnTo>
                      <a:pt x="10919454" y="0"/>
                    </a:lnTo>
                    <a:lnTo>
                      <a:pt x="10919454" y="20493"/>
                    </a:lnTo>
                    <a:close/>
                    <a:moveTo>
                      <a:pt x="10919454" y="645516"/>
                    </a:moveTo>
                    <a:lnTo>
                      <a:pt x="0" y="645516"/>
                    </a:lnTo>
                    <a:lnTo>
                      <a:pt x="0" y="666009"/>
                    </a:lnTo>
                    <a:lnTo>
                      <a:pt x="10919454" y="666009"/>
                    </a:lnTo>
                    <a:lnTo>
                      <a:pt x="10919454" y="645516"/>
                    </a:lnTo>
                    <a:close/>
                    <a:moveTo>
                      <a:pt x="10919454" y="1293594"/>
                    </a:moveTo>
                    <a:lnTo>
                      <a:pt x="0" y="1293594"/>
                    </a:lnTo>
                    <a:lnTo>
                      <a:pt x="0" y="1314087"/>
                    </a:lnTo>
                    <a:lnTo>
                      <a:pt x="10919454" y="1314087"/>
                    </a:lnTo>
                    <a:lnTo>
                      <a:pt x="10919454" y="1293594"/>
                    </a:lnTo>
                    <a:close/>
                    <a:moveTo>
                      <a:pt x="10919454" y="1939111"/>
                    </a:moveTo>
                    <a:lnTo>
                      <a:pt x="0" y="1939111"/>
                    </a:lnTo>
                    <a:lnTo>
                      <a:pt x="0" y="1959603"/>
                    </a:lnTo>
                    <a:lnTo>
                      <a:pt x="10919454" y="1959603"/>
                    </a:lnTo>
                    <a:lnTo>
                      <a:pt x="10919454" y="1939111"/>
                    </a:lnTo>
                    <a:close/>
                    <a:moveTo>
                      <a:pt x="10919454" y="2584627"/>
                    </a:moveTo>
                    <a:lnTo>
                      <a:pt x="0" y="2584627"/>
                    </a:lnTo>
                    <a:lnTo>
                      <a:pt x="0" y="2605120"/>
                    </a:lnTo>
                    <a:lnTo>
                      <a:pt x="10919454" y="2605120"/>
                    </a:lnTo>
                    <a:lnTo>
                      <a:pt x="10919454" y="2584627"/>
                    </a:lnTo>
                    <a:close/>
                    <a:moveTo>
                      <a:pt x="10919454" y="3230144"/>
                    </a:moveTo>
                    <a:lnTo>
                      <a:pt x="0" y="3230144"/>
                    </a:lnTo>
                    <a:lnTo>
                      <a:pt x="0" y="3250636"/>
                    </a:lnTo>
                    <a:lnTo>
                      <a:pt x="10919454" y="3250636"/>
                    </a:lnTo>
                    <a:lnTo>
                      <a:pt x="10919454" y="3230144"/>
                    </a:lnTo>
                    <a:close/>
                    <a:moveTo>
                      <a:pt x="10919454" y="3878221"/>
                    </a:moveTo>
                    <a:lnTo>
                      <a:pt x="0" y="3878221"/>
                    </a:lnTo>
                    <a:lnTo>
                      <a:pt x="0" y="3898714"/>
                    </a:lnTo>
                    <a:lnTo>
                      <a:pt x="10919454" y="3898714"/>
                    </a:lnTo>
                    <a:lnTo>
                      <a:pt x="10919454" y="3878221"/>
                    </a:lnTo>
                    <a:close/>
                    <a:moveTo>
                      <a:pt x="10919454" y="4523738"/>
                    </a:moveTo>
                    <a:lnTo>
                      <a:pt x="0" y="4523738"/>
                    </a:lnTo>
                    <a:lnTo>
                      <a:pt x="0" y="4544231"/>
                    </a:lnTo>
                    <a:lnTo>
                      <a:pt x="10919454" y="4544231"/>
                    </a:lnTo>
                    <a:lnTo>
                      <a:pt x="10919454" y="4523738"/>
                    </a:lnTo>
                    <a:close/>
                    <a:moveTo>
                      <a:pt x="10919454" y="5169255"/>
                    </a:moveTo>
                    <a:lnTo>
                      <a:pt x="0" y="5169255"/>
                    </a:lnTo>
                    <a:lnTo>
                      <a:pt x="0" y="5189747"/>
                    </a:lnTo>
                    <a:lnTo>
                      <a:pt x="10919454" y="5189747"/>
                    </a:lnTo>
                    <a:lnTo>
                      <a:pt x="10919454" y="5169255"/>
                    </a:lnTo>
                    <a:close/>
                    <a:moveTo>
                      <a:pt x="10919454" y="5817333"/>
                    </a:moveTo>
                    <a:lnTo>
                      <a:pt x="0" y="5817333"/>
                    </a:lnTo>
                    <a:lnTo>
                      <a:pt x="0" y="5837825"/>
                    </a:lnTo>
                    <a:lnTo>
                      <a:pt x="10919454" y="5837825"/>
                    </a:lnTo>
                    <a:lnTo>
                      <a:pt x="10919454" y="5817333"/>
                    </a:lnTo>
                    <a:close/>
                  </a:path>
                </a:pathLst>
              </a:custGeom>
              <a:solidFill>
                <a:srgbClr val="000000">
                  <a:alpha val="14902"/>
                </a:srgbClr>
              </a:solidFill>
            </p:spPr>
          </p:sp>
        </p:grpSp>
      </p:grpSp>
      <p:grpSp>
        <p:nvGrpSpPr>
          <p:cNvPr id="10" name="Group 10"/>
          <p:cNvGrpSpPr/>
          <p:nvPr/>
        </p:nvGrpSpPr>
        <p:grpSpPr>
          <a:xfrm>
            <a:off x="2895640" y="1605770"/>
            <a:ext cx="12496719" cy="7075460"/>
            <a:chOff x="0" y="0"/>
            <a:chExt cx="5823847" cy="3435634"/>
          </a:xfrm>
        </p:grpSpPr>
        <p:sp>
          <p:nvSpPr>
            <p:cNvPr id="11" name="Freeform 11"/>
            <p:cNvSpPr/>
            <p:nvPr/>
          </p:nvSpPr>
          <p:spPr>
            <a:xfrm>
              <a:off x="80010" y="80010"/>
              <a:ext cx="5731137" cy="3342924"/>
            </a:xfrm>
            <a:custGeom>
              <a:avLst/>
              <a:gdLst/>
              <a:ahLst/>
              <a:cxnLst/>
              <a:rect l="l" t="t" r="r" b="b"/>
              <a:pathLst>
                <a:path w="5731137" h="3342924">
                  <a:moveTo>
                    <a:pt x="0" y="3288314"/>
                  </a:moveTo>
                  <a:lnTo>
                    <a:pt x="0" y="3342924"/>
                  </a:lnTo>
                  <a:lnTo>
                    <a:pt x="5731137" y="3342924"/>
                  </a:lnTo>
                  <a:lnTo>
                    <a:pt x="5731137" y="0"/>
                  </a:lnTo>
                  <a:lnTo>
                    <a:pt x="5676527" y="0"/>
                  </a:lnTo>
                  <a:lnTo>
                    <a:pt x="5676527" y="3288314"/>
                  </a:lnTo>
                  <a:close/>
                </a:path>
              </a:pathLst>
            </a:custGeom>
            <a:solidFill>
              <a:srgbClr val="D1F3C8"/>
            </a:solidFill>
          </p:spPr>
        </p:sp>
        <p:sp>
          <p:nvSpPr>
            <p:cNvPr id="12" name="Freeform 12"/>
            <p:cNvSpPr/>
            <p:nvPr/>
          </p:nvSpPr>
          <p:spPr>
            <a:xfrm>
              <a:off x="67310" y="67310"/>
              <a:ext cx="5756537" cy="3368324"/>
            </a:xfrm>
            <a:custGeom>
              <a:avLst/>
              <a:gdLst/>
              <a:ahLst/>
              <a:cxnLst/>
              <a:rect l="l" t="t" r="r" b="b"/>
              <a:pathLst>
                <a:path w="5756537" h="3368324">
                  <a:moveTo>
                    <a:pt x="5689227" y="0"/>
                  </a:moveTo>
                  <a:lnTo>
                    <a:pt x="5689227" y="12700"/>
                  </a:lnTo>
                  <a:lnTo>
                    <a:pt x="5743837" y="12700"/>
                  </a:lnTo>
                  <a:lnTo>
                    <a:pt x="5743837" y="3355624"/>
                  </a:lnTo>
                  <a:lnTo>
                    <a:pt x="12700" y="3355624"/>
                  </a:lnTo>
                  <a:lnTo>
                    <a:pt x="12700" y="3301014"/>
                  </a:lnTo>
                  <a:lnTo>
                    <a:pt x="0" y="3301014"/>
                  </a:lnTo>
                  <a:lnTo>
                    <a:pt x="0" y="3368324"/>
                  </a:lnTo>
                  <a:lnTo>
                    <a:pt x="5756537" y="3368324"/>
                  </a:lnTo>
                  <a:lnTo>
                    <a:pt x="5756537" y="0"/>
                  </a:lnTo>
                  <a:close/>
                </a:path>
              </a:pathLst>
            </a:custGeom>
            <a:solidFill>
              <a:srgbClr val="000000"/>
            </a:solidFill>
          </p:spPr>
        </p:sp>
        <p:sp>
          <p:nvSpPr>
            <p:cNvPr id="13" name="Freeform 13"/>
            <p:cNvSpPr/>
            <p:nvPr/>
          </p:nvSpPr>
          <p:spPr>
            <a:xfrm>
              <a:off x="12700" y="12700"/>
              <a:ext cx="5731137" cy="3342924"/>
            </a:xfrm>
            <a:custGeom>
              <a:avLst/>
              <a:gdLst/>
              <a:ahLst/>
              <a:cxnLst/>
              <a:rect l="l" t="t" r="r" b="b"/>
              <a:pathLst>
                <a:path w="5731137" h="3342924">
                  <a:moveTo>
                    <a:pt x="0" y="0"/>
                  </a:moveTo>
                  <a:lnTo>
                    <a:pt x="5731137" y="0"/>
                  </a:lnTo>
                  <a:lnTo>
                    <a:pt x="5731137" y="3342924"/>
                  </a:lnTo>
                  <a:lnTo>
                    <a:pt x="0" y="3342924"/>
                  </a:lnTo>
                  <a:close/>
                </a:path>
              </a:pathLst>
            </a:custGeom>
            <a:solidFill>
              <a:srgbClr val="FFFFFF"/>
            </a:solidFill>
          </p:spPr>
        </p:sp>
        <p:sp>
          <p:nvSpPr>
            <p:cNvPr id="14" name="Freeform 14"/>
            <p:cNvSpPr/>
            <p:nvPr/>
          </p:nvSpPr>
          <p:spPr>
            <a:xfrm>
              <a:off x="0" y="0"/>
              <a:ext cx="5756537" cy="3368324"/>
            </a:xfrm>
            <a:custGeom>
              <a:avLst/>
              <a:gdLst/>
              <a:ahLst/>
              <a:cxnLst/>
              <a:rect l="l" t="t" r="r" b="b"/>
              <a:pathLst>
                <a:path w="5756537" h="3368324">
                  <a:moveTo>
                    <a:pt x="80010" y="3368324"/>
                  </a:moveTo>
                  <a:lnTo>
                    <a:pt x="5756537" y="3368324"/>
                  </a:lnTo>
                  <a:lnTo>
                    <a:pt x="5756537" y="80010"/>
                  </a:lnTo>
                  <a:lnTo>
                    <a:pt x="5756537" y="67310"/>
                  </a:lnTo>
                  <a:lnTo>
                    <a:pt x="5756537" y="0"/>
                  </a:lnTo>
                  <a:lnTo>
                    <a:pt x="0" y="0"/>
                  </a:lnTo>
                  <a:lnTo>
                    <a:pt x="0" y="3368324"/>
                  </a:lnTo>
                  <a:lnTo>
                    <a:pt x="67310" y="3368324"/>
                  </a:lnTo>
                  <a:lnTo>
                    <a:pt x="80010" y="3368324"/>
                  </a:lnTo>
                  <a:close/>
                  <a:moveTo>
                    <a:pt x="12700" y="12700"/>
                  </a:moveTo>
                  <a:lnTo>
                    <a:pt x="5743837" y="12700"/>
                  </a:lnTo>
                  <a:lnTo>
                    <a:pt x="5743837" y="3355624"/>
                  </a:lnTo>
                  <a:lnTo>
                    <a:pt x="12700" y="3355624"/>
                  </a:lnTo>
                  <a:lnTo>
                    <a:pt x="12700" y="12700"/>
                  </a:lnTo>
                  <a:close/>
                </a:path>
              </a:pathLst>
            </a:custGeom>
            <a:solidFill>
              <a:srgbClr val="000000"/>
            </a:solidFill>
          </p:spPr>
        </p:sp>
      </p:grpSp>
      <p:sp>
        <p:nvSpPr>
          <p:cNvPr id="15" name="TextBox 15"/>
          <p:cNvSpPr txBox="1"/>
          <p:nvPr/>
        </p:nvSpPr>
        <p:spPr>
          <a:xfrm>
            <a:off x="4038600" y="3238500"/>
            <a:ext cx="10938757" cy="3077766"/>
          </a:xfrm>
          <a:prstGeom prst="rect">
            <a:avLst/>
          </a:prstGeom>
        </p:spPr>
        <p:txBody>
          <a:bodyPr wrap="square" lIns="0" tIns="0" rIns="0" bIns="0" rtlCol="0" anchor="t">
            <a:spAutoFit/>
          </a:bodyPr>
          <a:lstStyle/>
          <a:p>
            <a:pPr>
              <a:lnSpc>
                <a:spcPts val="12000"/>
              </a:lnSpc>
            </a:pPr>
            <a:r>
              <a:rPr lang="en-US" sz="10000" spc="500" dirty="0">
                <a:solidFill>
                  <a:srgbClr val="000000"/>
                </a:solidFill>
                <a:latin typeface="Agrandir Wide Bold"/>
              </a:rPr>
              <a:t>Thank you for listening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TotalTime>
  <Words>1050</Words>
  <Application>Microsoft Office PowerPoint</Application>
  <PresentationFormat>Custom</PresentationFormat>
  <Paragraphs>90</Paragraphs>
  <Slides>9</Slides>
  <Notes>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9</vt:i4>
      </vt:variant>
    </vt:vector>
  </HeadingPairs>
  <TitlesOfParts>
    <vt:vector size="21" baseType="lpstr">
      <vt:lpstr>Times Neue Roman</vt:lpstr>
      <vt:lpstr>Telegraf</vt:lpstr>
      <vt:lpstr>Noto Sans Bold</vt:lpstr>
      <vt:lpstr>Times Neue Roman Bold</vt:lpstr>
      <vt:lpstr>Arial</vt:lpstr>
      <vt:lpstr>Calibri</vt:lpstr>
      <vt:lpstr>Agrandir Wide Bold</vt:lpstr>
      <vt:lpstr>Telegraf Bold</vt:lpstr>
      <vt:lpstr>Times New Roman</vt:lpstr>
      <vt:lpstr>Alfa Slab One</vt:lpstr>
      <vt:lpstr>Agrandir Wide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HANOI UNIVERSITY OF INDUSTRY</dc:title>
  <cp:lastModifiedBy>Dat PC</cp:lastModifiedBy>
  <cp:revision>20</cp:revision>
  <dcterms:created xsi:type="dcterms:W3CDTF">2006-08-16T00:00:00Z</dcterms:created>
  <dcterms:modified xsi:type="dcterms:W3CDTF">2023-04-07T15:31:49Z</dcterms:modified>
  <dc:identifier>DAFWllClMeQ</dc:identifier>
</cp:coreProperties>
</file>

<file path=docProps/thumbnail.jpeg>
</file>